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5" r:id="rId2"/>
    <p:sldId id="313" r:id="rId3"/>
    <p:sldId id="314" r:id="rId4"/>
    <p:sldId id="288" r:id="rId5"/>
    <p:sldId id="289" r:id="rId6"/>
    <p:sldId id="277" r:id="rId7"/>
    <p:sldId id="290" r:id="rId8"/>
    <p:sldId id="291" r:id="rId9"/>
    <p:sldId id="275"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009468"/>
    <a:srgbClr val="404040"/>
    <a:srgbClr val="642759"/>
    <a:srgbClr val="0A8BCD"/>
    <a:srgbClr val="FEB92F"/>
    <a:srgbClr val="D80E2E"/>
    <a:srgbClr val="FF802C"/>
    <a:srgbClr val="0584C7"/>
    <a:srgbClr val="6C3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8"/>
    <p:restoredTop sz="94623"/>
  </p:normalViewPr>
  <p:slideViewPr>
    <p:cSldViewPr snapToGrid="0" snapToObjects="1">
      <p:cViewPr varScale="1">
        <p:scale>
          <a:sx n="69" d="100"/>
          <a:sy n="69" d="100"/>
        </p:scale>
        <p:origin x="-8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99915-CAED-434E-8784-72CDE32A74F9}" type="datetimeFigureOut">
              <a:rPr lang="es-CO" smtClean="0"/>
              <a:t>25/06/2024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47F7F-819C-DB4A-9802-B723BB934FD0}" type="slidenum">
              <a:rPr lang="es-CO" smtClean="0"/>
              <a:t>‹Nº›</a:t>
            </a:fld>
            <a:endParaRPr lang="es-CO"/>
          </a:p>
        </p:txBody>
      </p:sp>
    </p:spTree>
    <p:extLst>
      <p:ext uri="{BB962C8B-B14F-4D97-AF65-F5344CB8AC3E}">
        <p14:creationId xmlns:p14="http://schemas.microsoft.com/office/powerpoint/2010/main" val="291190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1A47F7F-819C-DB4A-9802-B723BB934FD0}" type="slidenum">
              <a:rPr lang="es-CO" smtClean="0"/>
              <a:t>2</a:t>
            </a:fld>
            <a:endParaRPr lang="es-CO"/>
          </a:p>
        </p:txBody>
      </p:sp>
    </p:spTree>
    <p:extLst>
      <p:ext uri="{BB962C8B-B14F-4D97-AF65-F5344CB8AC3E}">
        <p14:creationId xmlns:p14="http://schemas.microsoft.com/office/powerpoint/2010/main" val="9610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1A47F7F-819C-DB4A-9802-B723BB934FD0}" type="slidenum">
              <a:rPr lang="es-CO" smtClean="0"/>
              <a:t>3</a:t>
            </a:fld>
            <a:endParaRPr lang="es-CO"/>
          </a:p>
        </p:txBody>
      </p:sp>
    </p:spTree>
    <p:extLst>
      <p:ext uri="{BB962C8B-B14F-4D97-AF65-F5344CB8AC3E}">
        <p14:creationId xmlns:p14="http://schemas.microsoft.com/office/powerpoint/2010/main" val="407301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866C5CC1-4728-CA4F-86DF-1A88775AE6C6}" type="slidenum">
              <a:rPr lang="es-ES_tradnl" smtClean="0"/>
              <a:t>4</a:t>
            </a:fld>
            <a:endParaRPr lang="es-ES_tradnl"/>
          </a:p>
        </p:txBody>
      </p:sp>
    </p:spTree>
    <p:extLst>
      <p:ext uri="{BB962C8B-B14F-4D97-AF65-F5344CB8AC3E}">
        <p14:creationId xmlns:p14="http://schemas.microsoft.com/office/powerpoint/2010/main" val="62621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866C5CC1-4728-CA4F-86DF-1A88775AE6C6}" type="slidenum">
              <a:rPr lang="es-ES_tradnl" smtClean="0"/>
              <a:t>5</a:t>
            </a:fld>
            <a:endParaRPr lang="es-ES_tradnl"/>
          </a:p>
        </p:txBody>
      </p:sp>
    </p:spTree>
    <p:extLst>
      <p:ext uri="{BB962C8B-B14F-4D97-AF65-F5344CB8AC3E}">
        <p14:creationId xmlns:p14="http://schemas.microsoft.com/office/powerpoint/2010/main" val="62621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866C5CC1-4728-CA4F-86DF-1A88775AE6C6}" type="slidenum">
              <a:rPr lang="es-ES_tradnl" smtClean="0"/>
              <a:t>9</a:t>
            </a:fld>
            <a:endParaRPr lang="es-ES_tradnl"/>
          </a:p>
        </p:txBody>
      </p:sp>
    </p:spTree>
    <p:extLst>
      <p:ext uri="{BB962C8B-B14F-4D97-AF65-F5344CB8AC3E}">
        <p14:creationId xmlns:p14="http://schemas.microsoft.com/office/powerpoint/2010/main" val="320714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46652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45318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77454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4" name="Rectangle 3"/>
          <p:cNvSpPr/>
          <p:nvPr userDrawn="1"/>
        </p:nvSpPr>
        <p:spPr>
          <a:xfrm>
            <a:off x="314531" y="6435268"/>
            <a:ext cx="2558714" cy="230832"/>
          </a:xfrm>
          <a:prstGeom prst="rect">
            <a:avLst/>
          </a:prstGeom>
        </p:spPr>
        <p:txBody>
          <a:bodyPr wrap="none">
            <a:spAutoFit/>
          </a:bodyPr>
          <a:lstStyle/>
          <a:p>
            <a:pPr algn="l"/>
            <a:r>
              <a:rPr lang="en-US" sz="900" b="0" i="0">
                <a:solidFill>
                  <a:schemeClr val="tx1">
                    <a:lumMod val="85000"/>
                    <a:lumOff val="15000"/>
                  </a:schemeClr>
                </a:solidFill>
                <a:effectLst/>
                <a:latin typeface="Arial" panose="020B0604020202020204" pitchFamily="34" charset="0"/>
              </a:rPr>
              <a:t>© 2018 </a:t>
            </a:r>
            <a:r>
              <a:rPr lang="en-US" sz="900" b="1" i="0">
                <a:solidFill>
                  <a:schemeClr val="tx1">
                    <a:lumMod val="85000"/>
                    <a:lumOff val="15000"/>
                  </a:schemeClr>
                </a:solidFill>
                <a:effectLst/>
                <a:latin typeface="+mj-lt"/>
              </a:rPr>
              <a:t>Creative</a:t>
            </a:r>
            <a:r>
              <a:rPr lang="en-US" sz="900" b="1" i="0" baseline="0">
                <a:solidFill>
                  <a:schemeClr val="tx1">
                    <a:lumMod val="85000"/>
                    <a:lumOff val="15000"/>
                  </a:schemeClr>
                </a:solidFill>
                <a:effectLst/>
                <a:latin typeface="+mj-lt"/>
              </a:rPr>
              <a:t> – Presentation template</a:t>
            </a:r>
            <a:endParaRPr lang="en-US" sz="900" b="0" i="0">
              <a:solidFill>
                <a:schemeClr val="tx1">
                  <a:lumMod val="85000"/>
                  <a:lumOff val="15000"/>
                </a:schemeClr>
              </a:solidFill>
              <a:latin typeface="+mj-lt"/>
            </a:endParaRPr>
          </a:p>
        </p:txBody>
      </p:sp>
      <p:sp>
        <p:nvSpPr>
          <p:cNvPr id="6" name="Oval 5"/>
          <p:cNvSpPr/>
          <p:nvPr userDrawn="1"/>
        </p:nvSpPr>
        <p:spPr>
          <a:xfrm>
            <a:off x="11438107" y="113418"/>
            <a:ext cx="647169" cy="647169"/>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Rectangle 6"/>
          <p:cNvSpPr/>
          <p:nvPr userDrawn="1"/>
        </p:nvSpPr>
        <p:spPr>
          <a:xfrm>
            <a:off x="11553140" y="283114"/>
            <a:ext cx="417102" cy="307777"/>
          </a:xfrm>
          <a:prstGeom prst="rect">
            <a:avLst/>
          </a:prstGeom>
        </p:spPr>
        <p:txBody>
          <a:bodyPr wrap="none">
            <a:spAutoFit/>
          </a:bodyPr>
          <a:lstStyle/>
          <a:p>
            <a:pPr algn="ctr"/>
            <a:fld id="{1FF971EA-3A6D-44E0-AE21-1C9457776B3F}" type="slidenum">
              <a:rPr lang="en-US" sz="1400" smtClean="0">
                <a:solidFill>
                  <a:schemeClr val="bg1"/>
                </a:solidFill>
                <a:latin typeface="+mj-lt"/>
              </a:rPr>
              <a:pPr algn="ctr"/>
              <a:t>‹Nº›</a:t>
            </a:fld>
            <a:endParaRPr lang="en-US" sz="1200">
              <a:solidFill>
                <a:schemeClr val="bg1"/>
              </a:solidFill>
              <a:latin typeface="+mj-lt"/>
            </a:endParaRPr>
          </a:p>
        </p:txBody>
      </p:sp>
      <p:cxnSp>
        <p:nvCxnSpPr>
          <p:cNvPr id="8" name="Straight Connector 7"/>
          <p:cNvCxnSpPr/>
          <p:nvPr userDrawn="1"/>
        </p:nvCxnSpPr>
        <p:spPr>
          <a:xfrm>
            <a:off x="2901329" y="6550684"/>
            <a:ext cx="1368163"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4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24066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94654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87086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47452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Haga clic para modificar el estilo de título del patrón</a:t>
            </a:r>
          </a:p>
        </p:txBody>
      </p:sp>
      <p:sp>
        <p:nvSpPr>
          <p:cNvPr id="3" name="Marcador de fecha 2"/>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45166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96185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4977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p:txBody>
          <a:bodyPr/>
          <a:lstStyle/>
          <a:p>
            <a:fld id="{5E0FAE09-5E7A-F349-B47C-5FCCD44AB077}" type="datetimeFigureOut">
              <a:rPr lang="es-ES_tradnl" smtClean="0"/>
              <a:t>25/06/2024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95342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FAE09-5E7A-F349-B47C-5FCCD44AB077}" type="datetimeFigureOut">
              <a:rPr lang="es-ES_tradnl" smtClean="0"/>
              <a:t>25/06/2024</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467B4-B861-D343-8205-8750B8DAF8D2}" type="slidenum">
              <a:rPr lang="es-ES_tradnl" smtClean="0"/>
              <a:t>‹Nº›</a:t>
            </a:fld>
            <a:endParaRPr lang="es-ES_tradnl"/>
          </a:p>
        </p:txBody>
      </p:sp>
    </p:spTree>
    <p:extLst>
      <p:ext uri="{BB962C8B-B14F-4D97-AF65-F5344CB8AC3E}">
        <p14:creationId xmlns:p14="http://schemas.microsoft.com/office/powerpoint/2010/main" val="101409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6" Type="http://schemas.microsoft.com/office/2007/relationships/hdphoto" Target="../media/hdphoto2.wdp"/><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hyperlink" Target="http://www.participacionbogota.gov.c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4EFC17D-2242-3E56-063E-7DCE6B481ED4}"/>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4DCC963F-6301-C16B-1B89-A3ED95A18273}"/>
              </a:ext>
            </a:extLst>
          </p:cNvPr>
          <p:cNvPicPr/>
          <p:nvPr/>
        </p:nvPicPr>
        <p:blipFill>
          <a:blip r:embed="rId2"/>
          <a:stretch>
            <a:fillRect/>
          </a:stretch>
        </p:blipFill>
        <p:spPr>
          <a:xfrm>
            <a:off x="0" y="18597"/>
            <a:ext cx="12192000" cy="6858000"/>
          </a:xfrm>
          <a:prstGeom prst="rect">
            <a:avLst/>
          </a:prstGeom>
        </p:spPr>
      </p:pic>
      <p:sp>
        <p:nvSpPr>
          <p:cNvPr id="3" name="Cheurón 2">
            <a:extLst>
              <a:ext uri="{FF2B5EF4-FFF2-40B4-BE49-F238E27FC236}">
                <a16:creationId xmlns:a16="http://schemas.microsoft.com/office/drawing/2014/main" id="{F89873C0-F91B-512A-34EA-B1DE95AB700B}"/>
              </a:ext>
            </a:extLst>
          </p:cNvPr>
          <p:cNvSpPr/>
          <p:nvPr/>
        </p:nvSpPr>
        <p:spPr>
          <a:xfrm>
            <a:off x="-243587" y="15495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CuadroTexto 5">
            <a:extLst>
              <a:ext uri="{FF2B5EF4-FFF2-40B4-BE49-F238E27FC236}">
                <a16:creationId xmlns:a16="http://schemas.microsoft.com/office/drawing/2014/main" id="{3A952AED-3E39-66D4-3976-816286F6CAC8}"/>
              </a:ext>
            </a:extLst>
          </p:cNvPr>
          <p:cNvSpPr txBox="1"/>
          <p:nvPr/>
        </p:nvSpPr>
        <p:spPr>
          <a:xfrm>
            <a:off x="1062525" y="444059"/>
            <a:ext cx="3222934" cy="584775"/>
          </a:xfrm>
          <a:prstGeom prst="rect">
            <a:avLst/>
          </a:prstGeom>
          <a:noFill/>
        </p:spPr>
        <p:txBody>
          <a:bodyPr wrap="none" rtlCol="0">
            <a:spAutoFit/>
          </a:bodyPr>
          <a:lstStyle/>
          <a:p>
            <a:r>
              <a:rPr lang="es-CO" sz="3200" b="1" dirty="0">
                <a:solidFill>
                  <a:schemeClr val="bg1"/>
                </a:solidFill>
                <a:latin typeface="Arial" panose="020B0604020202020204" pitchFamily="34" charset="0"/>
                <a:cs typeface="Arial" panose="020B0604020202020204" pitchFamily="34" charset="0"/>
              </a:rPr>
              <a:t>ALISTAMIENTO</a:t>
            </a:r>
          </a:p>
        </p:txBody>
      </p:sp>
      <p:sp>
        <p:nvSpPr>
          <p:cNvPr id="7" name="Rectángulo redondeado 6">
            <a:extLst>
              <a:ext uri="{FF2B5EF4-FFF2-40B4-BE49-F238E27FC236}">
                <a16:creationId xmlns:a16="http://schemas.microsoft.com/office/drawing/2014/main" id="{A5938021-6EE9-B0E2-F2C9-876C77B2B2F1}"/>
              </a:ext>
            </a:extLst>
          </p:cNvPr>
          <p:cNvSpPr/>
          <p:nvPr/>
        </p:nvSpPr>
        <p:spPr>
          <a:xfrm>
            <a:off x="585570" y="2336030"/>
            <a:ext cx="3222935" cy="3179646"/>
          </a:xfrm>
          <a:prstGeom prst="roundRect">
            <a:avLst>
              <a:gd name="adj" fmla="val 5108"/>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7CFF770C-8EBF-3BF2-335D-ADEEE9F7E07B}"/>
              </a:ext>
            </a:extLst>
          </p:cNvPr>
          <p:cNvSpPr/>
          <p:nvPr/>
        </p:nvSpPr>
        <p:spPr>
          <a:xfrm>
            <a:off x="275024" y="4423575"/>
            <a:ext cx="950787" cy="950787"/>
          </a:xfrm>
          <a:prstGeom prst="ellipse">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3023DED5-6171-5692-BC20-C8C3E85C09F4}"/>
              </a:ext>
            </a:extLst>
          </p:cNvPr>
          <p:cNvSpPr txBox="1"/>
          <p:nvPr/>
        </p:nvSpPr>
        <p:spPr>
          <a:xfrm>
            <a:off x="1413620" y="4564416"/>
            <a:ext cx="2134003" cy="523220"/>
          </a:xfrm>
          <a:prstGeom prst="rect">
            <a:avLst/>
          </a:prstGeom>
          <a:noFill/>
        </p:spPr>
        <p:txBody>
          <a:bodyPr wrap="square" rtlCol="0">
            <a:spAutoFit/>
          </a:bodyPr>
          <a:lstStyle/>
          <a:p>
            <a:r>
              <a:rPr lang="es-CO" sz="2800" b="1" dirty="0">
                <a:solidFill>
                  <a:srgbClr val="009468"/>
                </a:solidFill>
                <a:latin typeface="Arial" panose="020B0604020202020204" pitchFamily="34" charset="0"/>
                <a:cs typeface="Arial" panose="020B0604020202020204" pitchFamily="34" charset="0"/>
              </a:rPr>
              <a:t>29 de Abril.</a:t>
            </a:r>
          </a:p>
        </p:txBody>
      </p:sp>
      <p:sp>
        <p:nvSpPr>
          <p:cNvPr id="11" name="Rectángulo redondeado 10">
            <a:extLst>
              <a:ext uri="{FF2B5EF4-FFF2-40B4-BE49-F238E27FC236}">
                <a16:creationId xmlns:a16="http://schemas.microsoft.com/office/drawing/2014/main" id="{D33AB7B5-FB98-1991-6F6A-8F92974C4A57}"/>
              </a:ext>
            </a:extLst>
          </p:cNvPr>
          <p:cNvSpPr/>
          <p:nvPr/>
        </p:nvSpPr>
        <p:spPr>
          <a:xfrm>
            <a:off x="4556436" y="2480560"/>
            <a:ext cx="3222935" cy="2890587"/>
          </a:xfrm>
          <a:prstGeom prst="roundRect">
            <a:avLst>
              <a:gd name="adj" fmla="val 5108"/>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5609E357-E7E0-FACF-9937-643C0E983A97}"/>
              </a:ext>
            </a:extLst>
          </p:cNvPr>
          <p:cNvSpPr txBox="1"/>
          <p:nvPr/>
        </p:nvSpPr>
        <p:spPr>
          <a:xfrm>
            <a:off x="5629928" y="2951439"/>
            <a:ext cx="1999297" cy="1077218"/>
          </a:xfrm>
          <a:prstGeom prst="rect">
            <a:avLst/>
          </a:prstGeom>
          <a:noFill/>
        </p:spPr>
        <p:txBody>
          <a:bodyPr wrap="square" rtlCol="0">
            <a:spAutoFit/>
          </a:bodyPr>
          <a:lstStyle/>
          <a:p>
            <a:r>
              <a:rPr lang="es-CO" sz="1600" dirty="0">
                <a:solidFill>
                  <a:srgbClr val="404040"/>
                </a:solidFill>
                <a:latin typeface="Arial" panose="020B0604020202020204" pitchFamily="34" charset="0"/>
                <a:cs typeface="Arial" panose="020B0604020202020204" pitchFamily="34" charset="0"/>
              </a:rPr>
              <a:t>Difusión en redes de información de la entidad.</a:t>
            </a:r>
          </a:p>
          <a:p>
            <a:endParaRPr lang="es-CO" sz="1600" dirty="0">
              <a:solidFill>
                <a:srgbClr val="40404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C07D3A26-276D-8D70-955C-63FCAA2E181B}"/>
              </a:ext>
            </a:extLst>
          </p:cNvPr>
          <p:cNvSpPr txBox="1"/>
          <p:nvPr/>
        </p:nvSpPr>
        <p:spPr>
          <a:xfrm>
            <a:off x="5378874" y="4348973"/>
            <a:ext cx="2042547" cy="954107"/>
          </a:xfrm>
          <a:prstGeom prst="rect">
            <a:avLst/>
          </a:prstGeom>
          <a:noFill/>
        </p:spPr>
        <p:txBody>
          <a:bodyPr wrap="none" rtlCol="0">
            <a:spAutoFit/>
          </a:bodyPr>
          <a:lstStyle/>
          <a:p>
            <a:r>
              <a:rPr lang="es-CO" sz="2800" b="1" dirty="0">
                <a:solidFill>
                  <a:srgbClr val="009468"/>
                </a:solidFill>
                <a:latin typeface="Arial" panose="020B0604020202020204" pitchFamily="34" charset="0"/>
                <a:cs typeface="Arial" panose="020B0604020202020204" pitchFamily="34" charset="0"/>
              </a:rPr>
              <a:t>Del 6 al 25 </a:t>
            </a:r>
          </a:p>
          <a:p>
            <a:r>
              <a:rPr lang="es-CO" sz="2800" b="1" dirty="0">
                <a:solidFill>
                  <a:srgbClr val="009468"/>
                </a:solidFill>
                <a:latin typeface="Arial" panose="020B0604020202020204" pitchFamily="34" charset="0"/>
                <a:cs typeface="Arial" panose="020B0604020202020204" pitchFamily="34" charset="0"/>
              </a:rPr>
              <a:t>de mayo.</a:t>
            </a:r>
          </a:p>
        </p:txBody>
      </p:sp>
      <p:sp>
        <p:nvSpPr>
          <p:cNvPr id="15" name="Rectángulo redondeado 14">
            <a:extLst>
              <a:ext uri="{FF2B5EF4-FFF2-40B4-BE49-F238E27FC236}">
                <a16:creationId xmlns:a16="http://schemas.microsoft.com/office/drawing/2014/main" id="{129B91C9-DFE4-7944-2439-057270A6E307}"/>
              </a:ext>
            </a:extLst>
          </p:cNvPr>
          <p:cNvSpPr/>
          <p:nvPr/>
        </p:nvSpPr>
        <p:spPr>
          <a:xfrm>
            <a:off x="8363931" y="2336030"/>
            <a:ext cx="3222935" cy="3179646"/>
          </a:xfrm>
          <a:prstGeom prst="roundRect">
            <a:avLst>
              <a:gd name="adj" fmla="val 5108"/>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DCBF6B7F-C2E5-F5E0-889D-37736CAB3E01}"/>
              </a:ext>
            </a:extLst>
          </p:cNvPr>
          <p:cNvSpPr txBox="1"/>
          <p:nvPr/>
        </p:nvSpPr>
        <p:spPr>
          <a:xfrm>
            <a:off x="9376554" y="2930768"/>
            <a:ext cx="2259121" cy="830997"/>
          </a:xfrm>
          <a:prstGeom prst="rect">
            <a:avLst/>
          </a:prstGeom>
          <a:noFill/>
        </p:spPr>
        <p:txBody>
          <a:bodyPr wrap="square" rtlCol="0">
            <a:spAutoFit/>
          </a:bodyPr>
          <a:lstStyle/>
          <a:p>
            <a:r>
              <a:rPr lang="es-CO" sz="1600" dirty="0">
                <a:solidFill>
                  <a:srgbClr val="404040"/>
                </a:solidFill>
                <a:latin typeface="Arial" panose="020B0604020202020204" pitchFamily="34" charset="0"/>
                <a:cs typeface="Arial" panose="020B0604020202020204" pitchFamily="34" charset="0"/>
              </a:rPr>
              <a:t>Invitación de la rendición por grupos de valor</a:t>
            </a:r>
          </a:p>
        </p:txBody>
      </p:sp>
      <p:sp>
        <p:nvSpPr>
          <p:cNvPr id="18" name="CuadroTexto 17">
            <a:extLst>
              <a:ext uri="{FF2B5EF4-FFF2-40B4-BE49-F238E27FC236}">
                <a16:creationId xmlns:a16="http://schemas.microsoft.com/office/drawing/2014/main" id="{57914783-3972-C934-8587-7B73DF318927}"/>
              </a:ext>
            </a:extLst>
          </p:cNvPr>
          <p:cNvSpPr txBox="1"/>
          <p:nvPr/>
        </p:nvSpPr>
        <p:spPr>
          <a:xfrm>
            <a:off x="9250265" y="4385464"/>
            <a:ext cx="2259121" cy="1446550"/>
          </a:xfrm>
          <a:prstGeom prst="rect">
            <a:avLst/>
          </a:prstGeom>
          <a:noFill/>
        </p:spPr>
        <p:txBody>
          <a:bodyPr wrap="square" rtlCol="0">
            <a:spAutoFit/>
          </a:bodyPr>
          <a:lstStyle/>
          <a:p>
            <a:r>
              <a:rPr lang="es-CO" sz="2800" b="1" dirty="0">
                <a:solidFill>
                  <a:srgbClr val="009468"/>
                </a:solidFill>
                <a:latin typeface="Arial" panose="020B0604020202020204" pitchFamily="34" charset="0"/>
                <a:cs typeface="Arial" panose="020B0604020202020204" pitchFamily="34" charset="0"/>
              </a:rPr>
              <a:t>Del 15 al 25 de mayo.</a:t>
            </a:r>
          </a:p>
          <a:p>
            <a:endParaRPr lang="es-CO" sz="3200" b="1" dirty="0">
              <a:solidFill>
                <a:srgbClr val="009468"/>
              </a:solidFill>
              <a:latin typeface="Arial" panose="020B0604020202020204" pitchFamily="34" charset="0"/>
              <a:cs typeface="Arial" panose="020B0604020202020204" pitchFamily="34" charset="0"/>
            </a:endParaRPr>
          </a:p>
        </p:txBody>
      </p:sp>
      <p:pic>
        <p:nvPicPr>
          <p:cNvPr id="20" name="Imagen 19" descr="Icono&#10;&#10;Descripción generada automáticamente">
            <a:extLst>
              <a:ext uri="{FF2B5EF4-FFF2-40B4-BE49-F238E27FC236}">
                <a16:creationId xmlns:a16="http://schemas.microsoft.com/office/drawing/2014/main" id="{96F0D29E-29D7-1235-EC4B-DFC48C506A39}"/>
              </a:ext>
            </a:extLst>
          </p:cNvPr>
          <p:cNvPicPr>
            <a:picLocks noChangeAspect="1"/>
          </p:cNvPicPr>
          <p:nvPr/>
        </p:nvPicPr>
        <p:blipFill>
          <a:blip r:embed="rId3"/>
          <a:stretch>
            <a:fillRect/>
          </a:stretch>
        </p:blipFill>
        <p:spPr>
          <a:xfrm>
            <a:off x="468452" y="4617383"/>
            <a:ext cx="563169" cy="563169"/>
          </a:xfrm>
          <a:prstGeom prst="rect">
            <a:avLst/>
          </a:prstGeom>
        </p:spPr>
      </p:pic>
      <p:sp>
        <p:nvSpPr>
          <p:cNvPr id="23" name="Elipse 22">
            <a:extLst>
              <a:ext uri="{FF2B5EF4-FFF2-40B4-BE49-F238E27FC236}">
                <a16:creationId xmlns:a16="http://schemas.microsoft.com/office/drawing/2014/main" id="{C03D4B8F-02E2-FFDC-7B02-6A33014B93C7}"/>
              </a:ext>
            </a:extLst>
          </p:cNvPr>
          <p:cNvSpPr/>
          <p:nvPr/>
        </p:nvSpPr>
        <p:spPr>
          <a:xfrm>
            <a:off x="4152757" y="4423575"/>
            <a:ext cx="950787" cy="950787"/>
          </a:xfrm>
          <a:prstGeom prst="ellipse">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4" name="Imagen 23" descr="Icono&#10;&#10;Descripción generada automáticamente">
            <a:extLst>
              <a:ext uri="{FF2B5EF4-FFF2-40B4-BE49-F238E27FC236}">
                <a16:creationId xmlns:a16="http://schemas.microsoft.com/office/drawing/2014/main" id="{D6291A0B-8724-A58A-23E7-A46C3AC8571F}"/>
              </a:ext>
            </a:extLst>
          </p:cNvPr>
          <p:cNvPicPr>
            <a:picLocks noChangeAspect="1"/>
          </p:cNvPicPr>
          <p:nvPr/>
        </p:nvPicPr>
        <p:blipFill>
          <a:blip r:embed="rId3"/>
          <a:stretch>
            <a:fillRect/>
          </a:stretch>
        </p:blipFill>
        <p:spPr>
          <a:xfrm>
            <a:off x="4346185" y="4617383"/>
            <a:ext cx="563169" cy="563169"/>
          </a:xfrm>
          <a:prstGeom prst="rect">
            <a:avLst/>
          </a:prstGeom>
        </p:spPr>
      </p:pic>
      <p:sp>
        <p:nvSpPr>
          <p:cNvPr id="25" name="Elipse 24">
            <a:extLst>
              <a:ext uri="{FF2B5EF4-FFF2-40B4-BE49-F238E27FC236}">
                <a16:creationId xmlns:a16="http://schemas.microsoft.com/office/drawing/2014/main" id="{7FA36057-4129-3F13-EDE8-E8CE0437D648}"/>
              </a:ext>
            </a:extLst>
          </p:cNvPr>
          <p:cNvSpPr/>
          <p:nvPr/>
        </p:nvSpPr>
        <p:spPr>
          <a:xfrm>
            <a:off x="8055891" y="4423575"/>
            <a:ext cx="950787" cy="950787"/>
          </a:xfrm>
          <a:prstGeom prst="ellipse">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6" name="Imagen 25" descr="Icono&#10;&#10;Descripción generada automáticamente">
            <a:extLst>
              <a:ext uri="{FF2B5EF4-FFF2-40B4-BE49-F238E27FC236}">
                <a16:creationId xmlns:a16="http://schemas.microsoft.com/office/drawing/2014/main" id="{3BB14BBF-9D5D-EC7C-2F6F-F8EF5ADE85DF}"/>
              </a:ext>
            </a:extLst>
          </p:cNvPr>
          <p:cNvPicPr>
            <a:picLocks noChangeAspect="1"/>
          </p:cNvPicPr>
          <p:nvPr/>
        </p:nvPicPr>
        <p:blipFill>
          <a:blip r:embed="rId3"/>
          <a:stretch>
            <a:fillRect/>
          </a:stretch>
        </p:blipFill>
        <p:spPr>
          <a:xfrm>
            <a:off x="8249319" y="4617383"/>
            <a:ext cx="563169" cy="563169"/>
          </a:xfrm>
          <a:prstGeom prst="rect">
            <a:avLst/>
          </a:prstGeom>
        </p:spPr>
      </p:pic>
      <p:cxnSp>
        <p:nvCxnSpPr>
          <p:cNvPr id="28" name="Conector recto 27">
            <a:extLst>
              <a:ext uri="{FF2B5EF4-FFF2-40B4-BE49-F238E27FC236}">
                <a16:creationId xmlns:a16="http://schemas.microsoft.com/office/drawing/2014/main" id="{824D004F-3A9D-32FA-1019-67E5DDFB075C}"/>
              </a:ext>
            </a:extLst>
          </p:cNvPr>
          <p:cNvCxnSpPr>
            <a:cxnSpLocks/>
          </p:cNvCxnSpPr>
          <p:nvPr/>
        </p:nvCxnSpPr>
        <p:spPr>
          <a:xfrm>
            <a:off x="1062525" y="4029164"/>
            <a:ext cx="2112475" cy="0"/>
          </a:xfrm>
          <a:prstGeom prst="line">
            <a:avLst/>
          </a:prstGeom>
          <a:ln w="9525">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9C1E7791-2C4C-4E41-7318-C3E2290BDB1B}"/>
              </a:ext>
            </a:extLst>
          </p:cNvPr>
          <p:cNvCxnSpPr>
            <a:cxnSpLocks/>
          </p:cNvCxnSpPr>
          <p:nvPr/>
        </p:nvCxnSpPr>
        <p:spPr>
          <a:xfrm>
            <a:off x="5007992" y="4029164"/>
            <a:ext cx="2112475" cy="0"/>
          </a:xfrm>
          <a:prstGeom prst="line">
            <a:avLst/>
          </a:prstGeom>
          <a:ln w="9525">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D21648C2-19BF-D1A1-2AB0-98C70420367F}"/>
              </a:ext>
            </a:extLst>
          </p:cNvPr>
          <p:cNvCxnSpPr>
            <a:cxnSpLocks/>
          </p:cNvCxnSpPr>
          <p:nvPr/>
        </p:nvCxnSpPr>
        <p:spPr>
          <a:xfrm>
            <a:off x="8817992" y="4029164"/>
            <a:ext cx="2112475" cy="0"/>
          </a:xfrm>
          <a:prstGeom prst="line">
            <a:avLst/>
          </a:prstGeom>
          <a:ln w="9525">
            <a:solidFill>
              <a:srgbClr val="009468"/>
            </a:solidFill>
          </a:ln>
        </p:spPr>
        <p:style>
          <a:lnRef idx="1">
            <a:schemeClr val="accent1"/>
          </a:lnRef>
          <a:fillRef idx="0">
            <a:schemeClr val="accent1"/>
          </a:fillRef>
          <a:effectRef idx="0">
            <a:schemeClr val="accent1"/>
          </a:effectRef>
          <a:fontRef idx="minor">
            <a:schemeClr val="tx1"/>
          </a:fontRef>
        </p:style>
      </p:cxnSp>
      <p:pic>
        <p:nvPicPr>
          <p:cNvPr id="33" name="Imagen 32" descr="Icono&#10;&#10;Descripción generada automáticamente">
            <a:extLst>
              <a:ext uri="{FF2B5EF4-FFF2-40B4-BE49-F238E27FC236}">
                <a16:creationId xmlns:a16="http://schemas.microsoft.com/office/drawing/2014/main" id="{25011CA1-64F4-A16D-C503-1D64257C947C}"/>
              </a:ext>
            </a:extLst>
          </p:cNvPr>
          <p:cNvPicPr>
            <a:picLocks noChangeAspect="1"/>
          </p:cNvPicPr>
          <p:nvPr/>
        </p:nvPicPr>
        <p:blipFill>
          <a:blip r:embed="rId4"/>
          <a:stretch>
            <a:fillRect/>
          </a:stretch>
        </p:blipFill>
        <p:spPr>
          <a:xfrm>
            <a:off x="8623145" y="2980349"/>
            <a:ext cx="648492" cy="648492"/>
          </a:xfrm>
          <a:prstGeom prst="rect">
            <a:avLst/>
          </a:prstGeom>
        </p:spPr>
      </p:pic>
      <p:pic>
        <p:nvPicPr>
          <p:cNvPr id="35" name="Imagen 34" descr="Icono&#10;&#10;Descripción generada automáticamente">
            <a:extLst>
              <a:ext uri="{FF2B5EF4-FFF2-40B4-BE49-F238E27FC236}">
                <a16:creationId xmlns:a16="http://schemas.microsoft.com/office/drawing/2014/main" id="{1986B838-AC02-20AA-13F5-A4A808D71BD9}"/>
              </a:ext>
            </a:extLst>
          </p:cNvPr>
          <p:cNvPicPr>
            <a:picLocks noChangeAspect="1"/>
          </p:cNvPicPr>
          <p:nvPr/>
        </p:nvPicPr>
        <p:blipFill>
          <a:blip r:embed="rId5"/>
          <a:stretch>
            <a:fillRect/>
          </a:stretch>
        </p:blipFill>
        <p:spPr>
          <a:xfrm>
            <a:off x="4651975" y="2865335"/>
            <a:ext cx="977953" cy="950787"/>
          </a:xfrm>
          <a:prstGeom prst="rect">
            <a:avLst/>
          </a:prstGeom>
        </p:spPr>
      </p:pic>
      <p:pic>
        <p:nvPicPr>
          <p:cNvPr id="37" name="Imagen 36" descr="Icono&#10;&#10;Descripción generada automáticamente">
            <a:extLst>
              <a:ext uri="{FF2B5EF4-FFF2-40B4-BE49-F238E27FC236}">
                <a16:creationId xmlns:a16="http://schemas.microsoft.com/office/drawing/2014/main" id="{D581051E-7D23-012C-B1C2-CEEE673996A6}"/>
              </a:ext>
            </a:extLst>
          </p:cNvPr>
          <p:cNvPicPr>
            <a:picLocks noChangeAspect="1"/>
          </p:cNvPicPr>
          <p:nvPr/>
        </p:nvPicPr>
        <p:blipFill>
          <a:blip r:embed="rId6"/>
          <a:stretch>
            <a:fillRect/>
          </a:stretch>
        </p:blipFill>
        <p:spPr>
          <a:xfrm>
            <a:off x="585570" y="2800211"/>
            <a:ext cx="983331" cy="934011"/>
          </a:xfrm>
          <a:prstGeom prst="rect">
            <a:avLst/>
          </a:prstGeom>
        </p:spPr>
      </p:pic>
      <p:sp>
        <p:nvSpPr>
          <p:cNvPr id="9" name="CuadroTexto 8">
            <a:extLst>
              <a:ext uri="{FF2B5EF4-FFF2-40B4-BE49-F238E27FC236}">
                <a16:creationId xmlns:a16="http://schemas.microsoft.com/office/drawing/2014/main" id="{BEEA243C-E06D-2B6F-FE9D-DDAE602CCB36}"/>
              </a:ext>
            </a:extLst>
          </p:cNvPr>
          <p:cNvSpPr txBox="1"/>
          <p:nvPr/>
        </p:nvSpPr>
        <p:spPr>
          <a:xfrm>
            <a:off x="1511896" y="2903225"/>
            <a:ext cx="2090485" cy="830997"/>
          </a:xfrm>
          <a:prstGeom prst="rect">
            <a:avLst/>
          </a:prstGeom>
          <a:noFill/>
        </p:spPr>
        <p:txBody>
          <a:bodyPr wrap="square" rtlCol="0">
            <a:spAutoFit/>
          </a:bodyPr>
          <a:lstStyle/>
          <a:p>
            <a:r>
              <a:rPr lang="es-CO" sz="1600" dirty="0">
                <a:solidFill>
                  <a:srgbClr val="404040"/>
                </a:solidFill>
                <a:latin typeface="Arial" panose="020B0604020202020204" pitchFamily="34" charset="0"/>
                <a:cs typeface="Arial" panose="020B0604020202020204" pitchFamily="34" charset="0"/>
              </a:rPr>
              <a:t>Difusión información colaboradores de la entidad. </a:t>
            </a:r>
          </a:p>
        </p:txBody>
      </p:sp>
      <p:sp>
        <p:nvSpPr>
          <p:cNvPr id="38" name="TextBox 2">
            <a:extLst>
              <a:ext uri="{FF2B5EF4-FFF2-40B4-BE49-F238E27FC236}">
                <a16:creationId xmlns:a16="http://schemas.microsoft.com/office/drawing/2014/main" id="{6F365D41-A3D2-61D6-8047-C12B7007ADC2}"/>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01</a:t>
            </a:r>
          </a:p>
        </p:txBody>
      </p:sp>
    </p:spTree>
    <p:extLst>
      <p:ext uri="{BB962C8B-B14F-4D97-AF65-F5344CB8AC3E}">
        <p14:creationId xmlns:p14="http://schemas.microsoft.com/office/powerpoint/2010/main" val="164801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9CDD7CF8-36CC-480D-824D-0C5A3F4FD2E5}"/>
              </a:ext>
            </a:extLst>
          </p:cNvPr>
          <p:cNvPicPr>
            <a:picLocks noGrp="1" noRot="1" noChangeAspect="1" noMove="1" noResize="1" noEditPoints="1" noAdjustHandles="1" noChangeArrowheads="1" noChangeShapeType="1" noCrop="1"/>
          </p:cNvPicPr>
          <p:nvPr/>
        </p:nvPicPr>
        <p:blipFill>
          <a:blip r:embed="rId3"/>
          <a:stretch>
            <a:fillRect/>
          </a:stretch>
        </p:blipFill>
        <p:spPr>
          <a:xfrm>
            <a:off x="0" y="18597"/>
            <a:ext cx="12192000" cy="6858000"/>
          </a:xfrm>
          <a:prstGeom prst="rect">
            <a:avLst/>
          </a:prstGeom>
        </p:spPr>
      </p:pic>
      <p:sp>
        <p:nvSpPr>
          <p:cNvPr id="11" name="TextBox 2">
            <a:extLst>
              <a:ext uri="{FF2B5EF4-FFF2-40B4-BE49-F238E27FC236}">
                <a16:creationId xmlns:a16="http://schemas.microsoft.com/office/drawing/2014/main" id="{B988CA6E-B3C2-CDD1-D9B5-2F9A326EA5DA}"/>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02</a:t>
            </a:r>
          </a:p>
        </p:txBody>
      </p:sp>
      <p:sp>
        <p:nvSpPr>
          <p:cNvPr id="13" name="Cheurón 12">
            <a:extLst>
              <a:ext uri="{FF2B5EF4-FFF2-40B4-BE49-F238E27FC236}">
                <a16:creationId xmlns:a16="http://schemas.microsoft.com/office/drawing/2014/main" id="{24F642D2-8A99-FA1B-2450-7FA0CA4A5872}"/>
              </a:ext>
            </a:extLst>
          </p:cNvPr>
          <p:cNvSpPr/>
          <p:nvPr/>
        </p:nvSpPr>
        <p:spPr>
          <a:xfrm>
            <a:off x="-243587" y="15495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7" name="Rectángulo 36">
            <a:extLst>
              <a:ext uri="{FF2B5EF4-FFF2-40B4-BE49-F238E27FC236}">
                <a16:creationId xmlns:a16="http://schemas.microsoft.com/office/drawing/2014/main" id="{7B766036-7CCD-DFBE-F42E-52AF4630DA85}"/>
              </a:ext>
            </a:extLst>
          </p:cNvPr>
          <p:cNvSpPr/>
          <p:nvPr/>
        </p:nvSpPr>
        <p:spPr>
          <a:xfrm>
            <a:off x="287676" y="6390526"/>
            <a:ext cx="4253502"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Imagen 20" descr="Icono&#10;&#10;Descripción generada automáticamente">
            <a:extLst>
              <a:ext uri="{FF2B5EF4-FFF2-40B4-BE49-F238E27FC236}">
                <a16:creationId xmlns:a16="http://schemas.microsoft.com/office/drawing/2014/main" id="{95408D0C-443B-693F-C16E-A8DBDDF1B763}"/>
              </a:ext>
            </a:extLst>
          </p:cNvPr>
          <p:cNvPicPr>
            <a:picLocks noChangeAspect="1"/>
          </p:cNvPicPr>
          <p:nvPr/>
        </p:nvPicPr>
        <p:blipFill>
          <a:blip r:embed="rId4"/>
          <a:stretch>
            <a:fillRect/>
          </a:stretch>
        </p:blipFill>
        <p:spPr>
          <a:xfrm>
            <a:off x="5252092" y="2017841"/>
            <a:ext cx="426721" cy="426721"/>
          </a:xfrm>
          <a:prstGeom prst="rect">
            <a:avLst/>
          </a:prstGeom>
        </p:spPr>
      </p:pic>
      <p:sp>
        <p:nvSpPr>
          <p:cNvPr id="4" name="TextBox 19">
            <a:extLst>
              <a:ext uri="{FF2B5EF4-FFF2-40B4-BE49-F238E27FC236}">
                <a16:creationId xmlns:a16="http://schemas.microsoft.com/office/drawing/2014/main" id="{5A43138A-3138-04A8-F52C-60A5C4F26B21}"/>
              </a:ext>
            </a:extLst>
          </p:cNvPr>
          <p:cNvSpPr txBox="1"/>
          <p:nvPr/>
        </p:nvSpPr>
        <p:spPr>
          <a:xfrm>
            <a:off x="818938" y="347745"/>
            <a:ext cx="6074000" cy="923330"/>
          </a:xfrm>
          <a:prstGeom prst="rect">
            <a:avLst/>
          </a:prstGeom>
          <a:noFill/>
        </p:spPr>
        <p:txBody>
          <a:bodyPr wrap="square" rtlCol="0">
            <a:spAutoFit/>
          </a:bodyPr>
          <a:lstStyle/>
          <a:p>
            <a:pPr algn="ctr"/>
            <a:r>
              <a:rPr lang="es-ES_tradnl" sz="5400" b="1" dirty="0">
                <a:solidFill>
                  <a:schemeClr val="bg1"/>
                </a:solidFill>
                <a:latin typeface="Arial" panose="020B0604020202020204" pitchFamily="34" charset="0"/>
                <a:ea typeface="+mn-ea"/>
                <a:cs typeface="Arial" panose="020B0604020202020204" pitchFamily="34" charset="0"/>
              </a:rPr>
              <a:t>FICHA TÉCNICA</a:t>
            </a:r>
            <a:endParaRPr lang="en-US" sz="5400" b="1" kern="0" dirty="0">
              <a:solidFill>
                <a:schemeClr val="bg1"/>
              </a:solidFill>
              <a:latin typeface="Arial Black" panose="020B0604020202020204" pitchFamily="34" charset="0"/>
              <a:cs typeface="Arial Black" panose="020B0604020202020204" pitchFamily="34" charset="0"/>
            </a:endParaRPr>
          </a:p>
        </p:txBody>
      </p:sp>
      <p:grpSp>
        <p:nvGrpSpPr>
          <p:cNvPr id="8" name="Grupo 7">
            <a:extLst>
              <a:ext uri="{FF2B5EF4-FFF2-40B4-BE49-F238E27FC236}">
                <a16:creationId xmlns:a16="http://schemas.microsoft.com/office/drawing/2014/main" id="{EA0D8A09-1AFD-ED47-DAF7-3672E577F28C}"/>
              </a:ext>
            </a:extLst>
          </p:cNvPr>
          <p:cNvGrpSpPr/>
          <p:nvPr/>
        </p:nvGrpSpPr>
        <p:grpSpPr>
          <a:xfrm>
            <a:off x="6567189" y="47765"/>
            <a:ext cx="2289373" cy="1720167"/>
            <a:chOff x="4059695" y="1116084"/>
            <a:chExt cx="4369355" cy="3283003"/>
          </a:xfrm>
        </p:grpSpPr>
        <p:pic>
          <p:nvPicPr>
            <p:cNvPr id="9" name="Imagen 8" descr="Sol brillando en el bosque&#10;&#10;Descripción generada automáticamente con confianza media">
              <a:extLst>
                <a:ext uri="{FF2B5EF4-FFF2-40B4-BE49-F238E27FC236}">
                  <a16:creationId xmlns:a16="http://schemas.microsoft.com/office/drawing/2014/main" id="{C15010CA-9625-CFCB-9E1B-220B18C1BBB3}"/>
                </a:ext>
              </a:extLst>
            </p:cNvPr>
            <p:cNvPicPr>
              <a:picLocks noChangeAspect="1"/>
            </p:cNvPicPr>
            <p:nvPr/>
          </p:nvPicPr>
          <p:blipFill>
            <a:blip r:embed="rId5"/>
            <a:stretch>
              <a:fillRect/>
            </a:stretch>
          </p:blipFill>
          <p:spPr>
            <a:xfrm>
              <a:off x="4059695" y="1893253"/>
              <a:ext cx="3280275" cy="2505834"/>
            </a:xfrm>
            <a:prstGeom prst="rect">
              <a:avLst/>
            </a:prstGeom>
          </p:spPr>
        </p:pic>
        <p:pic>
          <p:nvPicPr>
            <p:cNvPr id="10" name="Imagen 9">
              <a:extLst>
                <a:ext uri="{FF2B5EF4-FFF2-40B4-BE49-F238E27FC236}">
                  <a16:creationId xmlns:a16="http://schemas.microsoft.com/office/drawing/2014/main" id="{296F7231-39A1-7241-EC7D-CA209F20AE2E}"/>
                </a:ext>
              </a:extLst>
            </p:cNvPr>
            <p:cNvPicPr>
              <a:picLocks noChangeAspect="1"/>
            </p:cNvPicPr>
            <p:nvPr/>
          </p:nvPicPr>
          <p:blipFill>
            <a:blip r:embed="rId6"/>
            <a:stretch>
              <a:fillRect/>
            </a:stretch>
          </p:blipFill>
          <p:spPr>
            <a:xfrm>
              <a:off x="6774237" y="2698527"/>
              <a:ext cx="1654813" cy="1113238"/>
            </a:xfrm>
            <a:prstGeom prst="rect">
              <a:avLst/>
            </a:prstGeom>
          </p:spPr>
        </p:pic>
        <p:pic>
          <p:nvPicPr>
            <p:cNvPr id="12" name="Imagen 11">
              <a:extLst>
                <a:ext uri="{FF2B5EF4-FFF2-40B4-BE49-F238E27FC236}">
                  <a16:creationId xmlns:a16="http://schemas.microsoft.com/office/drawing/2014/main" id="{3C215020-6861-FAB2-CE40-AFCB7F9042B2}"/>
                </a:ext>
              </a:extLst>
            </p:cNvPr>
            <p:cNvPicPr>
              <a:picLocks noChangeAspect="1"/>
            </p:cNvPicPr>
            <p:nvPr/>
          </p:nvPicPr>
          <p:blipFill rotWithShape="1">
            <a:blip r:embed="rId6"/>
            <a:srcRect l="65101" t="62434"/>
            <a:stretch/>
          </p:blipFill>
          <p:spPr>
            <a:xfrm rot="11188299">
              <a:off x="7546603" y="3349546"/>
              <a:ext cx="577513" cy="418196"/>
            </a:xfrm>
            <a:prstGeom prst="rect">
              <a:avLst/>
            </a:prstGeom>
          </p:spPr>
        </p:pic>
        <p:sp>
          <p:nvSpPr>
            <p:cNvPr id="14" name="Rectángulo 13">
              <a:extLst>
                <a:ext uri="{FF2B5EF4-FFF2-40B4-BE49-F238E27FC236}">
                  <a16:creationId xmlns:a16="http://schemas.microsoft.com/office/drawing/2014/main" id="{BCDB80BA-9DB8-8701-9439-268908C94927}"/>
                </a:ext>
              </a:extLst>
            </p:cNvPr>
            <p:cNvSpPr/>
            <p:nvPr/>
          </p:nvSpPr>
          <p:spPr>
            <a:xfrm>
              <a:off x="5216769" y="1662677"/>
              <a:ext cx="316523" cy="230576"/>
            </a:xfrm>
            <a:prstGeom prst="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D971FF3F-A021-C59E-916D-EB4A30BC7D35}"/>
                </a:ext>
              </a:extLst>
            </p:cNvPr>
            <p:cNvSpPr/>
            <p:nvPr/>
          </p:nvSpPr>
          <p:spPr>
            <a:xfrm>
              <a:off x="5228492" y="2138211"/>
              <a:ext cx="1219427" cy="129478"/>
            </a:xfrm>
            <a:prstGeom prst="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7BDCB9F7-D2F2-BD19-6FC7-0B40D3534D9E}"/>
                </a:ext>
              </a:extLst>
            </p:cNvPr>
            <p:cNvSpPr/>
            <p:nvPr/>
          </p:nvSpPr>
          <p:spPr>
            <a:xfrm>
              <a:off x="5228492" y="2525072"/>
              <a:ext cx="1219427" cy="129478"/>
            </a:xfrm>
            <a:prstGeom prst="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a:extLst>
                <a:ext uri="{FF2B5EF4-FFF2-40B4-BE49-F238E27FC236}">
                  <a16:creationId xmlns:a16="http://schemas.microsoft.com/office/drawing/2014/main" id="{67174877-F753-580E-3772-8C1E1455B548}"/>
                </a:ext>
              </a:extLst>
            </p:cNvPr>
            <p:cNvSpPr/>
            <p:nvPr/>
          </p:nvSpPr>
          <p:spPr>
            <a:xfrm>
              <a:off x="5216769" y="2947103"/>
              <a:ext cx="855815" cy="120753"/>
            </a:xfrm>
            <a:prstGeom prst="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7" name="Imagen 26">
              <a:extLst>
                <a:ext uri="{FF2B5EF4-FFF2-40B4-BE49-F238E27FC236}">
                  <a16:creationId xmlns:a16="http://schemas.microsoft.com/office/drawing/2014/main" id="{7E9C2721-2198-01D2-3949-99E7B30EC1FF}"/>
                </a:ext>
              </a:extLst>
            </p:cNvPr>
            <p:cNvPicPr>
              <a:picLocks noChangeAspect="1"/>
            </p:cNvPicPr>
            <p:nvPr/>
          </p:nvPicPr>
          <p:blipFill>
            <a:blip r:embed="rId7"/>
            <a:stretch>
              <a:fillRect/>
            </a:stretch>
          </p:blipFill>
          <p:spPr>
            <a:xfrm>
              <a:off x="4587365" y="1116084"/>
              <a:ext cx="2501462" cy="2501462"/>
            </a:xfrm>
            <a:prstGeom prst="rect">
              <a:avLst/>
            </a:prstGeom>
          </p:spPr>
        </p:pic>
        <p:pic>
          <p:nvPicPr>
            <p:cNvPr id="28" name="Imagen 27">
              <a:extLst>
                <a:ext uri="{FF2B5EF4-FFF2-40B4-BE49-F238E27FC236}">
                  <a16:creationId xmlns:a16="http://schemas.microsoft.com/office/drawing/2014/main" id="{E6BA206C-AC32-BAF5-2E6C-D01326BA0601}"/>
                </a:ext>
              </a:extLst>
            </p:cNvPr>
            <p:cNvPicPr>
              <a:picLocks noChangeAspect="1"/>
            </p:cNvPicPr>
            <p:nvPr/>
          </p:nvPicPr>
          <p:blipFill>
            <a:blip r:embed="rId8"/>
            <a:stretch>
              <a:fillRect/>
            </a:stretch>
          </p:blipFill>
          <p:spPr>
            <a:xfrm flipH="1">
              <a:off x="6699062" y="1662677"/>
              <a:ext cx="1342561" cy="1942589"/>
            </a:xfrm>
            <a:prstGeom prst="rect">
              <a:avLst/>
            </a:prstGeom>
          </p:spPr>
        </p:pic>
        <p:pic>
          <p:nvPicPr>
            <p:cNvPr id="30" name="Imagen 29">
              <a:extLst>
                <a:ext uri="{FF2B5EF4-FFF2-40B4-BE49-F238E27FC236}">
                  <a16:creationId xmlns:a16="http://schemas.microsoft.com/office/drawing/2014/main" id="{7869968A-DFBE-B38E-2F67-CEB4D3F2B3C5}"/>
                </a:ext>
              </a:extLst>
            </p:cNvPr>
            <p:cNvPicPr>
              <a:picLocks noChangeAspect="1"/>
            </p:cNvPicPr>
            <p:nvPr/>
          </p:nvPicPr>
          <p:blipFill>
            <a:blip r:embed="rId6"/>
            <a:stretch>
              <a:fillRect/>
            </a:stretch>
          </p:blipFill>
          <p:spPr>
            <a:xfrm>
              <a:off x="6086698" y="2821711"/>
              <a:ext cx="1654813" cy="1113238"/>
            </a:xfrm>
            <a:prstGeom prst="rect">
              <a:avLst/>
            </a:prstGeom>
          </p:spPr>
        </p:pic>
      </p:grpSp>
      <p:grpSp>
        <p:nvGrpSpPr>
          <p:cNvPr id="62" name="Grupo 61">
            <a:extLst>
              <a:ext uri="{FF2B5EF4-FFF2-40B4-BE49-F238E27FC236}">
                <a16:creationId xmlns:a16="http://schemas.microsoft.com/office/drawing/2014/main" id="{2F03BFC6-780B-9672-807F-2606BE3A418E}"/>
              </a:ext>
            </a:extLst>
          </p:cNvPr>
          <p:cNvGrpSpPr/>
          <p:nvPr/>
        </p:nvGrpSpPr>
        <p:grpSpPr>
          <a:xfrm>
            <a:off x="4244037" y="1876438"/>
            <a:ext cx="7820600" cy="758834"/>
            <a:chOff x="643090" y="2778369"/>
            <a:chExt cx="7853229" cy="762000"/>
          </a:xfrm>
        </p:grpSpPr>
        <p:sp>
          <p:nvSpPr>
            <p:cNvPr id="38" name="Rectángulo redondeado 37">
              <a:extLst>
                <a:ext uri="{FF2B5EF4-FFF2-40B4-BE49-F238E27FC236}">
                  <a16:creationId xmlns:a16="http://schemas.microsoft.com/office/drawing/2014/main" id="{49763E9E-45FE-7406-931A-030FF941CC8F}"/>
                </a:ext>
              </a:extLst>
            </p:cNvPr>
            <p:cNvSpPr/>
            <p:nvPr/>
          </p:nvSpPr>
          <p:spPr>
            <a:xfrm>
              <a:off x="2999429" y="2778369"/>
              <a:ext cx="5496890" cy="76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redondeado 38">
              <a:extLst>
                <a:ext uri="{FF2B5EF4-FFF2-40B4-BE49-F238E27FC236}">
                  <a16:creationId xmlns:a16="http://schemas.microsoft.com/office/drawing/2014/main" id="{ABC7DF0F-4668-77A6-3A90-2AA85EEFD1BE}"/>
                </a:ext>
              </a:extLst>
            </p:cNvPr>
            <p:cNvSpPr/>
            <p:nvPr/>
          </p:nvSpPr>
          <p:spPr>
            <a:xfrm>
              <a:off x="643090" y="2778369"/>
              <a:ext cx="4308093" cy="762000"/>
            </a:xfrm>
            <a:prstGeom prst="round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598B9314-64DB-7243-C086-FD5387FD0002}"/>
                </a:ext>
              </a:extLst>
            </p:cNvPr>
            <p:cNvSpPr txBox="1"/>
            <p:nvPr/>
          </p:nvSpPr>
          <p:spPr>
            <a:xfrm>
              <a:off x="1329456" y="2968583"/>
              <a:ext cx="4308093" cy="400110"/>
            </a:xfrm>
            <a:prstGeom prst="rect">
              <a:avLst/>
            </a:prstGeom>
            <a:noFill/>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Diseño, muestra y análisis:</a:t>
              </a:r>
              <a:endParaRPr lang="es-CO" sz="2000" b="1" dirty="0">
                <a:solidFill>
                  <a:schemeClr val="bg1"/>
                </a:solidFill>
              </a:endParaRPr>
            </a:p>
          </p:txBody>
        </p:sp>
        <p:sp>
          <p:nvSpPr>
            <p:cNvPr id="41" name="CuadroTexto 40">
              <a:extLst>
                <a:ext uri="{FF2B5EF4-FFF2-40B4-BE49-F238E27FC236}">
                  <a16:creationId xmlns:a16="http://schemas.microsoft.com/office/drawing/2014/main" id="{10C04622-3B87-CFA6-0711-5CE0A9F227C2}"/>
                </a:ext>
              </a:extLst>
            </p:cNvPr>
            <p:cNvSpPr txBox="1"/>
            <p:nvPr/>
          </p:nvSpPr>
          <p:spPr>
            <a:xfrm>
              <a:off x="5021968" y="2955712"/>
              <a:ext cx="3404931" cy="400110"/>
            </a:xfrm>
            <a:prstGeom prst="rect">
              <a:avLst/>
            </a:prstGeom>
            <a:noFill/>
          </p:spPr>
          <p:txBody>
            <a:bodyPr wrap="square">
              <a:spAutoFit/>
            </a:bodyPr>
            <a:lstStyle/>
            <a:p>
              <a:r>
                <a:rPr lang="es-ES_tradnl" dirty="0">
                  <a:solidFill>
                    <a:srgbClr val="383838"/>
                  </a:solidFill>
                  <a:latin typeface="Arial" panose="020B0604020202020204" pitchFamily="34" charset="0"/>
                  <a:cs typeface="Arial" panose="020B0604020202020204" pitchFamily="34" charset="0"/>
                </a:rPr>
                <a:t> </a:t>
              </a:r>
              <a:r>
                <a:rPr lang="es-ES_tradnl" sz="2000" dirty="0">
                  <a:solidFill>
                    <a:srgbClr val="383838"/>
                  </a:solidFill>
                  <a:latin typeface="Arial" panose="020B0604020202020204" pitchFamily="34" charset="0"/>
                  <a:cs typeface="Arial" panose="020B0604020202020204" pitchFamily="34" charset="0"/>
                </a:rPr>
                <a:t>Plataforma Bogotá Abierta</a:t>
              </a:r>
              <a:endParaRPr lang="es-CO" sz="2000" dirty="0">
                <a:solidFill>
                  <a:srgbClr val="404040"/>
                </a:solidFill>
              </a:endParaRPr>
            </a:p>
          </p:txBody>
        </p:sp>
        <p:pic>
          <p:nvPicPr>
            <p:cNvPr id="43" name="Imagen 42">
              <a:extLst>
                <a:ext uri="{FF2B5EF4-FFF2-40B4-BE49-F238E27FC236}">
                  <a16:creationId xmlns:a16="http://schemas.microsoft.com/office/drawing/2014/main" id="{01292C80-62C9-86B6-BA22-B2CB3C3E66E1}"/>
                </a:ext>
              </a:extLst>
            </p:cNvPr>
            <p:cNvPicPr>
              <a:picLocks noChangeAspect="1"/>
            </p:cNvPicPr>
            <p:nvPr/>
          </p:nvPicPr>
          <p:blipFill>
            <a:blip r:embed="rId9"/>
            <a:stretch>
              <a:fillRect/>
            </a:stretch>
          </p:blipFill>
          <p:spPr>
            <a:xfrm>
              <a:off x="686169" y="2821543"/>
              <a:ext cx="695724" cy="647410"/>
            </a:xfrm>
            <a:prstGeom prst="rect">
              <a:avLst/>
            </a:prstGeom>
          </p:spPr>
        </p:pic>
      </p:grpSp>
      <p:grpSp>
        <p:nvGrpSpPr>
          <p:cNvPr id="63" name="Grupo 62">
            <a:extLst>
              <a:ext uri="{FF2B5EF4-FFF2-40B4-BE49-F238E27FC236}">
                <a16:creationId xmlns:a16="http://schemas.microsoft.com/office/drawing/2014/main" id="{59D3AEAE-0323-CDC6-45BE-6F8635454E49}"/>
              </a:ext>
            </a:extLst>
          </p:cNvPr>
          <p:cNvGrpSpPr/>
          <p:nvPr/>
        </p:nvGrpSpPr>
        <p:grpSpPr>
          <a:xfrm>
            <a:off x="311732" y="1806173"/>
            <a:ext cx="3767085" cy="939948"/>
            <a:chOff x="619645" y="1852278"/>
            <a:chExt cx="3782800" cy="943869"/>
          </a:xfrm>
        </p:grpSpPr>
        <p:sp>
          <p:nvSpPr>
            <p:cNvPr id="32" name="Rectángulo redondeado 31">
              <a:extLst>
                <a:ext uri="{FF2B5EF4-FFF2-40B4-BE49-F238E27FC236}">
                  <a16:creationId xmlns:a16="http://schemas.microsoft.com/office/drawing/2014/main" id="{895BB5E8-88CD-4F30-87FC-AE1DC4B3DABC}"/>
                </a:ext>
              </a:extLst>
            </p:cNvPr>
            <p:cNvSpPr/>
            <p:nvPr/>
          </p:nvSpPr>
          <p:spPr>
            <a:xfrm>
              <a:off x="2379218" y="1909833"/>
              <a:ext cx="2023227" cy="762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Rectángulo redondeado 30">
              <a:extLst>
                <a:ext uri="{FF2B5EF4-FFF2-40B4-BE49-F238E27FC236}">
                  <a16:creationId xmlns:a16="http://schemas.microsoft.com/office/drawing/2014/main" id="{98E1AD00-882D-CBE0-EB42-B9414E658D1A}"/>
                </a:ext>
              </a:extLst>
            </p:cNvPr>
            <p:cNvSpPr/>
            <p:nvPr/>
          </p:nvSpPr>
          <p:spPr>
            <a:xfrm>
              <a:off x="619645" y="1899138"/>
              <a:ext cx="2165264" cy="762000"/>
            </a:xfrm>
            <a:prstGeom prst="round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 name="CuadroTexto 33">
              <a:extLst>
                <a:ext uri="{FF2B5EF4-FFF2-40B4-BE49-F238E27FC236}">
                  <a16:creationId xmlns:a16="http://schemas.microsoft.com/office/drawing/2014/main" id="{D2EE67AA-A4BB-243D-A3C3-3CF000F815E4}"/>
                </a:ext>
              </a:extLst>
            </p:cNvPr>
            <p:cNvSpPr txBox="1"/>
            <p:nvPr/>
          </p:nvSpPr>
          <p:spPr>
            <a:xfrm>
              <a:off x="1381893" y="2088261"/>
              <a:ext cx="1241994" cy="707886"/>
            </a:xfrm>
            <a:prstGeom prst="rect">
              <a:avLst/>
            </a:prstGeom>
            <a:noFill/>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Ámbito:	</a:t>
              </a:r>
              <a:endParaRPr lang="es-CO" sz="2000" b="1" dirty="0">
                <a:solidFill>
                  <a:schemeClr val="bg1"/>
                </a:solidFill>
              </a:endParaRPr>
            </a:p>
          </p:txBody>
        </p:sp>
        <p:sp>
          <p:nvSpPr>
            <p:cNvPr id="36" name="CuadroTexto 35">
              <a:extLst>
                <a:ext uri="{FF2B5EF4-FFF2-40B4-BE49-F238E27FC236}">
                  <a16:creationId xmlns:a16="http://schemas.microsoft.com/office/drawing/2014/main" id="{BBE1A8A3-0D1E-D180-941D-D775744EC61D}"/>
                </a:ext>
              </a:extLst>
            </p:cNvPr>
            <p:cNvSpPr txBox="1"/>
            <p:nvPr/>
          </p:nvSpPr>
          <p:spPr>
            <a:xfrm>
              <a:off x="2854329" y="2086345"/>
              <a:ext cx="1264343" cy="400110"/>
            </a:xfrm>
            <a:prstGeom prst="rect">
              <a:avLst/>
            </a:prstGeom>
            <a:noFill/>
          </p:spPr>
          <p:txBody>
            <a:bodyPr wrap="square">
              <a:spAutoFit/>
            </a:bodyPr>
            <a:lstStyle/>
            <a:p>
              <a:r>
                <a:rPr lang="es-ES_tradnl" dirty="0">
                  <a:solidFill>
                    <a:srgbClr val="383838"/>
                  </a:solidFill>
                  <a:latin typeface="Arial" panose="020B0604020202020204" pitchFamily="34" charset="0"/>
                  <a:cs typeface="Arial" panose="020B0604020202020204" pitchFamily="34" charset="0"/>
                </a:rPr>
                <a:t> </a:t>
              </a:r>
              <a:r>
                <a:rPr lang="es-ES_tradnl" sz="2000" dirty="0">
                  <a:solidFill>
                    <a:srgbClr val="404040"/>
                  </a:solidFill>
                  <a:latin typeface="Arial" panose="020B0604020202020204" pitchFamily="34" charset="0"/>
                  <a:cs typeface="Arial" panose="020B0604020202020204" pitchFamily="34" charset="0"/>
                </a:rPr>
                <a:t>Distrital</a:t>
              </a:r>
              <a:endParaRPr lang="es-CO" sz="2000" dirty="0">
                <a:solidFill>
                  <a:srgbClr val="404040"/>
                </a:solidFill>
              </a:endParaRPr>
            </a:p>
          </p:txBody>
        </p:sp>
        <p:pic>
          <p:nvPicPr>
            <p:cNvPr id="45" name="Imagen 44">
              <a:extLst>
                <a:ext uri="{FF2B5EF4-FFF2-40B4-BE49-F238E27FC236}">
                  <a16:creationId xmlns:a16="http://schemas.microsoft.com/office/drawing/2014/main" id="{D9B6A483-FB51-9FB9-FBE6-04F6A4714159}"/>
                </a:ext>
              </a:extLst>
            </p:cNvPr>
            <p:cNvPicPr>
              <a:picLocks noChangeAspect="1"/>
            </p:cNvPicPr>
            <p:nvPr/>
          </p:nvPicPr>
          <p:blipFill>
            <a:blip r:embed="rId10"/>
            <a:stretch>
              <a:fillRect/>
            </a:stretch>
          </p:blipFill>
          <p:spPr>
            <a:xfrm>
              <a:off x="629138" y="1852278"/>
              <a:ext cx="837602" cy="779435"/>
            </a:xfrm>
            <a:prstGeom prst="rect">
              <a:avLst/>
            </a:prstGeom>
          </p:spPr>
        </p:pic>
      </p:grpSp>
      <p:sp>
        <p:nvSpPr>
          <p:cNvPr id="54" name="Rectángulo 53">
            <a:extLst>
              <a:ext uri="{FF2B5EF4-FFF2-40B4-BE49-F238E27FC236}">
                <a16:creationId xmlns:a16="http://schemas.microsoft.com/office/drawing/2014/main" id="{1814C80E-734C-B7CC-716C-67CA555A6051}"/>
              </a:ext>
            </a:extLst>
          </p:cNvPr>
          <p:cNvSpPr/>
          <p:nvPr/>
        </p:nvSpPr>
        <p:spPr>
          <a:xfrm>
            <a:off x="9284677" y="5990492"/>
            <a:ext cx="2703228" cy="712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redondeado 45">
            <a:extLst>
              <a:ext uri="{FF2B5EF4-FFF2-40B4-BE49-F238E27FC236}">
                <a16:creationId xmlns:a16="http://schemas.microsoft.com/office/drawing/2014/main" id="{972F927A-A69E-B75A-13A8-E4D7D324201D}"/>
              </a:ext>
            </a:extLst>
          </p:cNvPr>
          <p:cNvSpPr/>
          <p:nvPr/>
        </p:nvSpPr>
        <p:spPr>
          <a:xfrm>
            <a:off x="279807" y="2781289"/>
            <a:ext cx="2193894" cy="222073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Rectángulo redondeado 49">
            <a:extLst>
              <a:ext uri="{FF2B5EF4-FFF2-40B4-BE49-F238E27FC236}">
                <a16:creationId xmlns:a16="http://schemas.microsoft.com/office/drawing/2014/main" id="{F74276BF-C770-213E-D45E-68F2914780A1}"/>
              </a:ext>
            </a:extLst>
          </p:cNvPr>
          <p:cNvSpPr/>
          <p:nvPr/>
        </p:nvSpPr>
        <p:spPr>
          <a:xfrm>
            <a:off x="2542361" y="2769566"/>
            <a:ext cx="2193894" cy="222073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Rectángulo redondeado 50">
            <a:extLst>
              <a:ext uri="{FF2B5EF4-FFF2-40B4-BE49-F238E27FC236}">
                <a16:creationId xmlns:a16="http://schemas.microsoft.com/office/drawing/2014/main" id="{4EE77918-26EF-2E19-EE6B-76F5C2563634}"/>
              </a:ext>
            </a:extLst>
          </p:cNvPr>
          <p:cNvSpPr/>
          <p:nvPr/>
        </p:nvSpPr>
        <p:spPr>
          <a:xfrm>
            <a:off x="4979770" y="2820720"/>
            <a:ext cx="6949181" cy="222073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CuadroTexto 55">
            <a:extLst>
              <a:ext uri="{FF2B5EF4-FFF2-40B4-BE49-F238E27FC236}">
                <a16:creationId xmlns:a16="http://schemas.microsoft.com/office/drawing/2014/main" id="{1CA68DF9-AE96-F3A5-5AE9-9ED35AA8B239}"/>
              </a:ext>
            </a:extLst>
          </p:cNvPr>
          <p:cNvSpPr txBox="1"/>
          <p:nvPr/>
        </p:nvSpPr>
        <p:spPr>
          <a:xfrm>
            <a:off x="171341" y="4128896"/>
            <a:ext cx="2368215" cy="584775"/>
          </a:xfrm>
          <a:prstGeom prst="rect">
            <a:avLst/>
          </a:prstGeom>
          <a:noFill/>
        </p:spPr>
        <p:txBody>
          <a:bodyPr wrap="square">
            <a:spAutoFit/>
          </a:bodyPr>
          <a:lstStyle/>
          <a:p>
            <a:pPr algn="ctr"/>
            <a:r>
              <a:rPr lang="es-ES_tradnl" sz="1600" b="1" dirty="0">
                <a:solidFill>
                  <a:srgbClr val="404040"/>
                </a:solidFill>
                <a:latin typeface="Arial" panose="020B0604020202020204" pitchFamily="34" charset="0"/>
                <a:cs typeface="Arial" panose="020B0604020202020204" pitchFamily="34" charset="0"/>
              </a:rPr>
              <a:t>Del </a:t>
            </a:r>
            <a:r>
              <a:rPr lang="es-419" sz="1600" b="1" dirty="0">
                <a:solidFill>
                  <a:srgbClr val="404040"/>
                </a:solidFill>
                <a:latin typeface="Arial" panose="020B0604020202020204" pitchFamily="34" charset="0"/>
                <a:cs typeface="Arial" panose="020B0604020202020204" pitchFamily="34" charset="0"/>
              </a:rPr>
              <a:t>25 de abril al 22 </a:t>
            </a:r>
          </a:p>
          <a:p>
            <a:pPr algn="ctr"/>
            <a:r>
              <a:rPr lang="es-419" sz="1600" dirty="0">
                <a:solidFill>
                  <a:srgbClr val="404040"/>
                </a:solidFill>
                <a:latin typeface="Arial" panose="020B0604020202020204" pitchFamily="34" charset="0"/>
                <a:cs typeface="Arial" panose="020B0604020202020204" pitchFamily="34" charset="0"/>
              </a:rPr>
              <a:t>de mayo</a:t>
            </a:r>
            <a:r>
              <a:rPr lang="es-ES_tradnl" sz="1600" dirty="0">
                <a:solidFill>
                  <a:srgbClr val="404040"/>
                </a:solidFill>
                <a:latin typeface="Arial" panose="020B0604020202020204" pitchFamily="34" charset="0"/>
                <a:cs typeface="Arial" panose="020B0604020202020204" pitchFamily="34" charset="0"/>
              </a:rPr>
              <a:t> de 2024</a:t>
            </a:r>
            <a:endParaRPr lang="es-CO" sz="1600" dirty="0">
              <a:solidFill>
                <a:srgbClr val="404040"/>
              </a:solidFill>
            </a:endParaRPr>
          </a:p>
        </p:txBody>
      </p:sp>
      <p:sp>
        <p:nvSpPr>
          <p:cNvPr id="58" name="CuadroTexto 57">
            <a:extLst>
              <a:ext uri="{FF2B5EF4-FFF2-40B4-BE49-F238E27FC236}">
                <a16:creationId xmlns:a16="http://schemas.microsoft.com/office/drawing/2014/main" id="{9FA197EA-6372-9C61-A58D-616CE50C4426}"/>
              </a:ext>
            </a:extLst>
          </p:cNvPr>
          <p:cNvSpPr txBox="1"/>
          <p:nvPr/>
        </p:nvSpPr>
        <p:spPr>
          <a:xfrm>
            <a:off x="399870" y="3471870"/>
            <a:ext cx="1913798" cy="646331"/>
          </a:xfrm>
          <a:prstGeom prst="rect">
            <a:avLst/>
          </a:prstGeom>
          <a:noFill/>
        </p:spPr>
        <p:txBody>
          <a:bodyPr wrap="square">
            <a:spAutoFit/>
          </a:bodyPr>
          <a:lstStyle/>
          <a:p>
            <a:pPr algn="ctr"/>
            <a:r>
              <a:rPr lang="es-ES_tradnl" b="1" dirty="0">
                <a:solidFill>
                  <a:srgbClr val="009468"/>
                </a:solidFill>
                <a:latin typeface="Arial" panose="020B0604020202020204" pitchFamily="34" charset="0"/>
                <a:cs typeface="Arial" panose="020B0604020202020204" pitchFamily="34" charset="0"/>
              </a:rPr>
              <a:t>Fecha </a:t>
            </a:r>
          </a:p>
          <a:p>
            <a:pPr algn="ctr"/>
            <a:r>
              <a:rPr lang="es-ES_tradnl" b="1" dirty="0">
                <a:solidFill>
                  <a:srgbClr val="009468"/>
                </a:solidFill>
                <a:latin typeface="Arial" panose="020B0604020202020204" pitchFamily="34" charset="0"/>
                <a:cs typeface="Arial" panose="020B0604020202020204" pitchFamily="34" charset="0"/>
              </a:rPr>
              <a:t>de recolección: </a:t>
            </a:r>
            <a:endParaRPr lang="es-CO" b="1" dirty="0">
              <a:solidFill>
                <a:srgbClr val="009468"/>
              </a:solidFill>
            </a:endParaRPr>
          </a:p>
        </p:txBody>
      </p:sp>
      <p:sp>
        <p:nvSpPr>
          <p:cNvPr id="60" name="CuadroTexto 59">
            <a:extLst>
              <a:ext uri="{FF2B5EF4-FFF2-40B4-BE49-F238E27FC236}">
                <a16:creationId xmlns:a16="http://schemas.microsoft.com/office/drawing/2014/main" id="{95338017-F7EE-19BD-324B-11C419B67318}"/>
              </a:ext>
            </a:extLst>
          </p:cNvPr>
          <p:cNvSpPr txBox="1"/>
          <p:nvPr/>
        </p:nvSpPr>
        <p:spPr>
          <a:xfrm>
            <a:off x="2758709" y="3478766"/>
            <a:ext cx="1657301" cy="646331"/>
          </a:xfrm>
          <a:prstGeom prst="rect">
            <a:avLst/>
          </a:prstGeom>
          <a:noFill/>
        </p:spPr>
        <p:txBody>
          <a:bodyPr wrap="square">
            <a:spAutoFit/>
          </a:bodyPr>
          <a:lstStyle/>
          <a:p>
            <a:pPr algn="ctr"/>
            <a:r>
              <a:rPr lang="es-ES_tradnl" b="1" dirty="0">
                <a:solidFill>
                  <a:srgbClr val="009468"/>
                </a:solidFill>
                <a:latin typeface="Arial" panose="020B0604020202020204" pitchFamily="34" charset="0"/>
                <a:cs typeface="Arial" panose="020B0604020202020204" pitchFamily="34" charset="0"/>
              </a:rPr>
              <a:t>Número </a:t>
            </a:r>
          </a:p>
          <a:p>
            <a:pPr algn="ctr"/>
            <a:r>
              <a:rPr lang="es-ES_tradnl" b="1" dirty="0">
                <a:solidFill>
                  <a:srgbClr val="009468"/>
                </a:solidFill>
                <a:latin typeface="Arial" panose="020B0604020202020204" pitchFamily="34" charset="0"/>
                <a:cs typeface="Arial" panose="020B0604020202020204" pitchFamily="34" charset="0"/>
              </a:rPr>
              <a:t>de consultas: </a:t>
            </a:r>
            <a:endParaRPr lang="es-CO" b="1" dirty="0">
              <a:solidFill>
                <a:srgbClr val="009468"/>
              </a:solidFill>
            </a:endParaRPr>
          </a:p>
        </p:txBody>
      </p:sp>
      <p:sp>
        <p:nvSpPr>
          <p:cNvPr id="61" name="CuadroTexto 60">
            <a:extLst>
              <a:ext uri="{FF2B5EF4-FFF2-40B4-BE49-F238E27FC236}">
                <a16:creationId xmlns:a16="http://schemas.microsoft.com/office/drawing/2014/main" id="{335DF055-51A7-F905-E451-AFA091994497}"/>
              </a:ext>
            </a:extLst>
          </p:cNvPr>
          <p:cNvSpPr txBox="1"/>
          <p:nvPr/>
        </p:nvSpPr>
        <p:spPr>
          <a:xfrm>
            <a:off x="2440214" y="4062652"/>
            <a:ext cx="2368215" cy="769441"/>
          </a:xfrm>
          <a:prstGeom prst="rect">
            <a:avLst/>
          </a:prstGeom>
          <a:noFill/>
        </p:spPr>
        <p:txBody>
          <a:bodyPr wrap="square">
            <a:spAutoFit/>
          </a:bodyPr>
          <a:lstStyle/>
          <a:p>
            <a:pPr algn="ctr"/>
            <a:r>
              <a:rPr lang="en-US" sz="4400" b="1" dirty="0">
                <a:solidFill>
                  <a:srgbClr val="404040"/>
                </a:solidFill>
                <a:latin typeface="Arial" panose="020B0604020202020204" pitchFamily="34" charset="0"/>
                <a:cs typeface="Arial" panose="020B0604020202020204" pitchFamily="34" charset="0"/>
              </a:rPr>
              <a:t>591</a:t>
            </a:r>
            <a:endParaRPr lang="es-CO" sz="4400" dirty="0">
              <a:solidFill>
                <a:srgbClr val="404040"/>
              </a:solidFill>
            </a:endParaRPr>
          </a:p>
        </p:txBody>
      </p:sp>
      <p:sp>
        <p:nvSpPr>
          <p:cNvPr id="66" name="CuadroTexto 65">
            <a:extLst>
              <a:ext uri="{FF2B5EF4-FFF2-40B4-BE49-F238E27FC236}">
                <a16:creationId xmlns:a16="http://schemas.microsoft.com/office/drawing/2014/main" id="{CC94F766-33CB-4EB0-980C-822D7425A182}"/>
              </a:ext>
            </a:extLst>
          </p:cNvPr>
          <p:cNvSpPr txBox="1"/>
          <p:nvPr/>
        </p:nvSpPr>
        <p:spPr>
          <a:xfrm>
            <a:off x="4985507" y="2894620"/>
            <a:ext cx="1657301" cy="369332"/>
          </a:xfrm>
          <a:prstGeom prst="rect">
            <a:avLst/>
          </a:prstGeom>
          <a:noFill/>
        </p:spPr>
        <p:txBody>
          <a:bodyPr wrap="square">
            <a:spAutoFit/>
          </a:bodyPr>
          <a:lstStyle/>
          <a:p>
            <a:pPr algn="ctr"/>
            <a:r>
              <a:rPr lang="es-ES_tradnl" b="1" dirty="0">
                <a:solidFill>
                  <a:srgbClr val="009468"/>
                </a:solidFill>
                <a:latin typeface="Arial" panose="020B0604020202020204" pitchFamily="34" charset="0"/>
                <a:cs typeface="Arial" panose="020B0604020202020204" pitchFamily="34" charset="0"/>
              </a:rPr>
              <a:t>Pregunta: </a:t>
            </a:r>
            <a:endParaRPr lang="es-CO" b="1" dirty="0">
              <a:solidFill>
                <a:srgbClr val="009468"/>
              </a:solidFill>
            </a:endParaRPr>
          </a:p>
        </p:txBody>
      </p:sp>
      <p:sp>
        <p:nvSpPr>
          <p:cNvPr id="68" name="CuadroTexto 67">
            <a:extLst>
              <a:ext uri="{FF2B5EF4-FFF2-40B4-BE49-F238E27FC236}">
                <a16:creationId xmlns:a16="http://schemas.microsoft.com/office/drawing/2014/main" id="{DEC5DD3D-A1CC-14B4-C017-98E987DCC07B}"/>
              </a:ext>
            </a:extLst>
          </p:cNvPr>
          <p:cNvSpPr txBox="1"/>
          <p:nvPr/>
        </p:nvSpPr>
        <p:spPr>
          <a:xfrm>
            <a:off x="5158626" y="3208481"/>
            <a:ext cx="6330460" cy="646331"/>
          </a:xfrm>
          <a:prstGeom prst="rect">
            <a:avLst/>
          </a:prstGeom>
          <a:noFill/>
        </p:spPr>
        <p:txBody>
          <a:bodyPr wrap="square">
            <a:spAutoFit/>
          </a:bodyPr>
          <a:lstStyle/>
          <a:p>
            <a:pPr algn="just"/>
            <a:r>
              <a:rPr lang="es-ES" dirty="0">
                <a:solidFill>
                  <a:srgbClr val="404040"/>
                </a:solidFill>
                <a:latin typeface="Arial" panose="020B0604020202020204" pitchFamily="34" charset="0"/>
                <a:cs typeface="Arial" panose="020B0604020202020204" pitchFamily="34" charset="0"/>
              </a:rPr>
              <a:t>¿Cu</a:t>
            </a:r>
            <a:r>
              <a:rPr lang="es-ES_tradnl" dirty="0" err="1">
                <a:solidFill>
                  <a:srgbClr val="404040"/>
                </a:solidFill>
                <a:latin typeface="Arial" panose="020B0604020202020204" pitchFamily="34" charset="0"/>
                <a:cs typeface="Arial" panose="020B0604020202020204" pitchFamily="34" charset="0"/>
              </a:rPr>
              <a:t>áles</a:t>
            </a:r>
            <a:r>
              <a:rPr lang="es-ES_tradnl" dirty="0">
                <a:solidFill>
                  <a:srgbClr val="404040"/>
                </a:solidFill>
                <a:latin typeface="Arial" panose="020B0604020202020204" pitchFamily="34" charset="0"/>
                <a:cs typeface="Arial" panose="020B0604020202020204" pitchFamily="34" charset="0"/>
              </a:rPr>
              <a:t> temas quieres que abordemos en la Rendición      de Cuentas? </a:t>
            </a:r>
            <a:r>
              <a:rPr lang="es-ES_tradnl" b="1" dirty="0">
                <a:solidFill>
                  <a:srgbClr val="404040"/>
                </a:solidFill>
                <a:latin typeface="Arial" panose="020B0604020202020204" pitchFamily="34" charset="0"/>
                <a:cs typeface="Arial" panose="020B0604020202020204" pitchFamily="34" charset="0"/>
              </a:rPr>
              <a:t>Prioriza cinco (3) temas. </a:t>
            </a:r>
          </a:p>
        </p:txBody>
      </p:sp>
      <p:sp>
        <p:nvSpPr>
          <p:cNvPr id="70" name="CuadroTexto 69">
            <a:extLst>
              <a:ext uri="{FF2B5EF4-FFF2-40B4-BE49-F238E27FC236}">
                <a16:creationId xmlns:a16="http://schemas.microsoft.com/office/drawing/2014/main" id="{B79F3206-1B3B-2484-3EFF-5A196FBB27D9}"/>
              </a:ext>
            </a:extLst>
          </p:cNvPr>
          <p:cNvSpPr txBox="1"/>
          <p:nvPr/>
        </p:nvSpPr>
        <p:spPr>
          <a:xfrm>
            <a:off x="5158626" y="3914247"/>
            <a:ext cx="6330460" cy="923330"/>
          </a:xfrm>
          <a:prstGeom prst="rect">
            <a:avLst/>
          </a:prstGeom>
          <a:noFill/>
        </p:spPr>
        <p:txBody>
          <a:bodyPr wrap="square">
            <a:spAutoFit/>
          </a:bodyPr>
          <a:lstStyle/>
          <a:p>
            <a:pPr algn="just"/>
            <a:r>
              <a:rPr lang="es-419" b="1" dirty="0">
                <a:solidFill>
                  <a:srgbClr val="009468"/>
                </a:solidFill>
                <a:latin typeface="Arial" panose="020B0604020202020204" pitchFamily="34" charset="0"/>
                <a:cs typeface="Arial" panose="020B0604020202020204" pitchFamily="34" charset="0"/>
              </a:rPr>
              <a:t>Tres</a:t>
            </a:r>
            <a:r>
              <a:rPr lang="es-ES" b="1" dirty="0">
                <a:solidFill>
                  <a:srgbClr val="009468"/>
                </a:solidFill>
                <a:latin typeface="Arial" panose="020B0604020202020204" pitchFamily="34" charset="0"/>
                <a:cs typeface="Arial" panose="020B0604020202020204" pitchFamily="34" charset="0"/>
              </a:rPr>
              <a:t> pregunta</a:t>
            </a:r>
            <a:r>
              <a:rPr lang="es-419" b="1" dirty="0">
                <a:solidFill>
                  <a:srgbClr val="009468"/>
                </a:solidFill>
                <a:latin typeface="Arial" panose="020B0604020202020204" pitchFamily="34" charset="0"/>
                <a:cs typeface="Arial" panose="020B0604020202020204" pitchFamily="34" charset="0"/>
              </a:rPr>
              <a:t>s</a:t>
            </a:r>
            <a:r>
              <a:rPr lang="es-ES" b="1" dirty="0">
                <a:solidFill>
                  <a:srgbClr val="009468"/>
                </a:solidFill>
                <a:latin typeface="Arial" panose="020B0604020202020204" pitchFamily="34" charset="0"/>
                <a:cs typeface="Arial" panose="020B0604020202020204" pitchFamily="34" charset="0"/>
              </a:rPr>
              <a:t> con </a:t>
            </a:r>
            <a:r>
              <a:rPr lang="es-419" b="1" dirty="0">
                <a:solidFill>
                  <a:srgbClr val="009468"/>
                </a:solidFill>
                <a:latin typeface="Arial" panose="020B0604020202020204" pitchFamily="34" charset="0"/>
                <a:cs typeface="Arial" panose="020B0604020202020204" pitchFamily="34" charset="0"/>
              </a:rPr>
              <a:t>20</a:t>
            </a:r>
            <a:r>
              <a:rPr lang="es-ES" b="1" dirty="0">
                <a:solidFill>
                  <a:srgbClr val="009468"/>
                </a:solidFill>
                <a:latin typeface="Arial" panose="020B0604020202020204" pitchFamily="34" charset="0"/>
                <a:cs typeface="Arial" panose="020B0604020202020204" pitchFamily="34" charset="0"/>
              </a:rPr>
              <a:t> opciones y una (1) abierta que </a:t>
            </a:r>
            <a:r>
              <a:rPr lang="es-ES" b="1" dirty="0" err="1">
                <a:solidFill>
                  <a:srgbClr val="009468"/>
                </a:solidFill>
                <a:latin typeface="Arial" panose="020B0604020202020204" pitchFamily="34" charset="0"/>
                <a:cs typeface="Arial" panose="020B0604020202020204" pitchFamily="34" charset="0"/>
              </a:rPr>
              <a:t>gener</a:t>
            </a:r>
            <a:r>
              <a:rPr lang="es-ES_tradnl" b="1" dirty="0" err="1">
                <a:solidFill>
                  <a:srgbClr val="009468"/>
                </a:solidFill>
                <a:latin typeface="Arial" panose="020B0604020202020204" pitchFamily="34" charset="0"/>
                <a:cs typeface="Arial" panose="020B0604020202020204" pitchFamily="34" charset="0"/>
              </a:rPr>
              <a:t>ó</a:t>
            </a:r>
            <a:r>
              <a:rPr lang="es-ES_tradnl" b="1" dirty="0">
                <a:solidFill>
                  <a:srgbClr val="009468"/>
                </a:solidFill>
                <a:latin typeface="Arial" panose="020B0604020202020204" pitchFamily="34" charset="0"/>
                <a:cs typeface="Arial" panose="020B0604020202020204" pitchFamily="34" charset="0"/>
              </a:rPr>
              <a:t> </a:t>
            </a:r>
            <a:r>
              <a:rPr lang="es-ES" b="1" dirty="0">
                <a:solidFill>
                  <a:srgbClr val="009468"/>
                </a:solidFill>
                <a:latin typeface="Arial" panose="020B0604020202020204" pitchFamily="34" charset="0"/>
                <a:cs typeface="Arial" panose="020B0604020202020204" pitchFamily="34" charset="0"/>
              </a:rPr>
              <a:t> </a:t>
            </a:r>
            <a:r>
              <a:rPr lang="es-419" b="1" dirty="0">
                <a:solidFill>
                  <a:srgbClr val="009468"/>
                </a:solidFill>
                <a:latin typeface="Arial" panose="020B0604020202020204" pitchFamily="34" charset="0"/>
                <a:cs typeface="Arial" panose="020B0604020202020204" pitchFamily="34" charset="0"/>
              </a:rPr>
              <a:t>50</a:t>
            </a:r>
            <a:r>
              <a:rPr lang="es-ES" b="1" dirty="0">
                <a:solidFill>
                  <a:srgbClr val="009468"/>
                </a:solidFill>
                <a:latin typeface="Arial" panose="020B0604020202020204" pitchFamily="34" charset="0"/>
                <a:cs typeface="Arial" panose="020B0604020202020204" pitchFamily="34" charset="0"/>
              </a:rPr>
              <a:t> comentarios.  </a:t>
            </a:r>
            <a:r>
              <a:rPr lang="es-ES" dirty="0">
                <a:solidFill>
                  <a:srgbClr val="383838"/>
                </a:solidFill>
                <a:latin typeface="Arial" panose="020B0604020202020204" pitchFamily="34" charset="0"/>
                <a:cs typeface="Arial" panose="020B0604020202020204" pitchFamily="34" charset="0"/>
              </a:rPr>
              <a:t>La que no son competencia del IDPAC se trasladar</a:t>
            </a:r>
            <a:r>
              <a:rPr lang="es-ES_tradnl" dirty="0" err="1">
                <a:solidFill>
                  <a:srgbClr val="383838"/>
                </a:solidFill>
                <a:latin typeface="Arial" panose="020B0604020202020204" pitchFamily="34" charset="0"/>
                <a:cs typeface="Arial" panose="020B0604020202020204" pitchFamily="34" charset="0"/>
              </a:rPr>
              <a:t>án</a:t>
            </a:r>
            <a:r>
              <a:rPr lang="es-ES_tradnl" dirty="0">
                <a:solidFill>
                  <a:srgbClr val="383838"/>
                </a:solidFill>
                <a:latin typeface="Arial" panose="020B0604020202020204" pitchFamily="34" charset="0"/>
                <a:cs typeface="Arial" panose="020B0604020202020204" pitchFamily="34" charset="0"/>
              </a:rPr>
              <a:t> a las entidades competentes. </a:t>
            </a:r>
            <a:r>
              <a:rPr lang="es-ES" dirty="0">
                <a:solidFill>
                  <a:srgbClr val="383838"/>
                </a:solidFill>
                <a:latin typeface="Arial" panose="020B0604020202020204" pitchFamily="34" charset="0"/>
                <a:cs typeface="Arial" panose="020B0604020202020204" pitchFamily="34" charset="0"/>
              </a:rPr>
              <a:t> </a:t>
            </a:r>
            <a:endParaRPr lang="es-ES_tradnl" dirty="0">
              <a:solidFill>
                <a:srgbClr val="383838"/>
              </a:solidFill>
              <a:latin typeface="Arial" panose="020B0604020202020204" pitchFamily="34" charset="0"/>
              <a:cs typeface="Arial" panose="020B0604020202020204" pitchFamily="34" charset="0"/>
            </a:endParaRPr>
          </a:p>
        </p:txBody>
      </p:sp>
      <p:grpSp>
        <p:nvGrpSpPr>
          <p:cNvPr id="71" name="Grupo 70">
            <a:extLst>
              <a:ext uri="{FF2B5EF4-FFF2-40B4-BE49-F238E27FC236}">
                <a16:creationId xmlns:a16="http://schemas.microsoft.com/office/drawing/2014/main" id="{8E00C3A1-1392-1C69-EC34-E3FF154FDAEC}"/>
              </a:ext>
            </a:extLst>
          </p:cNvPr>
          <p:cNvGrpSpPr/>
          <p:nvPr/>
        </p:nvGrpSpPr>
        <p:grpSpPr>
          <a:xfrm>
            <a:off x="1070813" y="5247587"/>
            <a:ext cx="9591407" cy="1015662"/>
            <a:chOff x="-681468" y="2778369"/>
            <a:chExt cx="9602763" cy="1019900"/>
          </a:xfrm>
        </p:grpSpPr>
        <p:sp>
          <p:nvSpPr>
            <p:cNvPr id="72" name="Rectángulo redondeado 71">
              <a:extLst>
                <a:ext uri="{FF2B5EF4-FFF2-40B4-BE49-F238E27FC236}">
                  <a16:creationId xmlns:a16="http://schemas.microsoft.com/office/drawing/2014/main" id="{E7B83DC8-003F-2DF0-818D-452247FDEE2F}"/>
                </a:ext>
              </a:extLst>
            </p:cNvPr>
            <p:cNvSpPr/>
            <p:nvPr/>
          </p:nvSpPr>
          <p:spPr>
            <a:xfrm>
              <a:off x="2999428" y="2778369"/>
              <a:ext cx="5895522" cy="64741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3" name="Rectángulo redondeado 72">
              <a:extLst>
                <a:ext uri="{FF2B5EF4-FFF2-40B4-BE49-F238E27FC236}">
                  <a16:creationId xmlns:a16="http://schemas.microsoft.com/office/drawing/2014/main" id="{A62FFD42-5E9F-249E-449A-67D11A480B8A}"/>
                </a:ext>
              </a:extLst>
            </p:cNvPr>
            <p:cNvSpPr/>
            <p:nvPr/>
          </p:nvSpPr>
          <p:spPr>
            <a:xfrm>
              <a:off x="-681468" y="2778369"/>
              <a:ext cx="4126008" cy="647410"/>
            </a:xfrm>
            <a:prstGeom prst="round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CuadroTexto 73">
              <a:extLst>
                <a:ext uri="{FF2B5EF4-FFF2-40B4-BE49-F238E27FC236}">
                  <a16:creationId xmlns:a16="http://schemas.microsoft.com/office/drawing/2014/main" id="{08CECD8C-3589-6F4A-F708-5BA37B21F864}"/>
                </a:ext>
              </a:extLst>
            </p:cNvPr>
            <p:cNvSpPr txBox="1"/>
            <p:nvPr/>
          </p:nvSpPr>
          <p:spPr>
            <a:xfrm>
              <a:off x="183940" y="2908122"/>
              <a:ext cx="4308093" cy="401779"/>
            </a:xfrm>
            <a:prstGeom prst="rect">
              <a:avLst/>
            </a:prstGeom>
            <a:noFill/>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Metodología:</a:t>
              </a:r>
              <a:endParaRPr lang="es-CO" sz="2000" b="1" dirty="0">
                <a:solidFill>
                  <a:schemeClr val="bg1"/>
                </a:solidFill>
              </a:endParaRPr>
            </a:p>
          </p:txBody>
        </p:sp>
        <p:sp>
          <p:nvSpPr>
            <p:cNvPr id="75" name="CuadroTexto 74">
              <a:extLst>
                <a:ext uri="{FF2B5EF4-FFF2-40B4-BE49-F238E27FC236}">
                  <a16:creationId xmlns:a16="http://schemas.microsoft.com/office/drawing/2014/main" id="{B3195878-64B9-DC05-A45C-384FB820075F}"/>
                </a:ext>
              </a:extLst>
            </p:cNvPr>
            <p:cNvSpPr txBox="1"/>
            <p:nvPr/>
          </p:nvSpPr>
          <p:spPr>
            <a:xfrm>
              <a:off x="3424406" y="2778369"/>
              <a:ext cx="5496889" cy="1019900"/>
            </a:xfrm>
            <a:prstGeom prst="rect">
              <a:avLst/>
            </a:prstGeom>
            <a:noFill/>
          </p:spPr>
          <p:txBody>
            <a:bodyPr wrap="square">
              <a:spAutoFit/>
            </a:bodyPr>
            <a:lstStyle/>
            <a:p>
              <a:r>
                <a:rPr lang="es-ES_tradnl" sz="2000" dirty="0">
                  <a:solidFill>
                    <a:srgbClr val="383838"/>
                  </a:solidFill>
                  <a:latin typeface="Arial" panose="020B0604020202020204" pitchFamily="34" charset="0"/>
                  <a:cs typeface="Arial" panose="020B0604020202020204" pitchFamily="34" charset="0"/>
                </a:rPr>
                <a:t>se priorizaron tres  temas por cada pregunta  votados, en total nueve. </a:t>
              </a:r>
              <a:endParaRPr lang="es-ES" sz="2000" dirty="0">
                <a:solidFill>
                  <a:srgbClr val="383838"/>
                </a:solidFill>
                <a:latin typeface="Arial" panose="020B0604020202020204" pitchFamily="34" charset="0"/>
                <a:cs typeface="Arial" panose="020B0604020202020204" pitchFamily="34" charset="0"/>
              </a:endParaRPr>
            </a:p>
            <a:p>
              <a:endParaRPr lang="es-CO" sz="2000" dirty="0">
                <a:solidFill>
                  <a:srgbClr val="404040"/>
                </a:solidFill>
              </a:endParaRPr>
            </a:p>
          </p:txBody>
        </p:sp>
      </p:grpSp>
      <p:grpSp>
        <p:nvGrpSpPr>
          <p:cNvPr id="80" name="Grupo 79">
            <a:extLst>
              <a:ext uri="{FF2B5EF4-FFF2-40B4-BE49-F238E27FC236}">
                <a16:creationId xmlns:a16="http://schemas.microsoft.com/office/drawing/2014/main" id="{B1B45C27-3B2F-3ECA-7B5C-581FEDD6B757}"/>
              </a:ext>
            </a:extLst>
          </p:cNvPr>
          <p:cNvGrpSpPr/>
          <p:nvPr/>
        </p:nvGrpSpPr>
        <p:grpSpPr>
          <a:xfrm>
            <a:off x="1078891" y="5982605"/>
            <a:ext cx="9583329" cy="644720"/>
            <a:chOff x="-702017" y="2778369"/>
            <a:chExt cx="9623312" cy="647410"/>
          </a:xfrm>
        </p:grpSpPr>
        <p:sp>
          <p:nvSpPr>
            <p:cNvPr id="81" name="Rectángulo redondeado 80">
              <a:extLst>
                <a:ext uri="{FF2B5EF4-FFF2-40B4-BE49-F238E27FC236}">
                  <a16:creationId xmlns:a16="http://schemas.microsoft.com/office/drawing/2014/main" id="{E450A1D9-0349-65E3-3AC1-4F40C19F516B}"/>
                </a:ext>
              </a:extLst>
            </p:cNvPr>
            <p:cNvSpPr/>
            <p:nvPr/>
          </p:nvSpPr>
          <p:spPr>
            <a:xfrm>
              <a:off x="2999428" y="2778369"/>
              <a:ext cx="5895522" cy="64741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2" name="Rectángulo redondeado 81">
              <a:extLst>
                <a:ext uri="{FF2B5EF4-FFF2-40B4-BE49-F238E27FC236}">
                  <a16:creationId xmlns:a16="http://schemas.microsoft.com/office/drawing/2014/main" id="{0E0A0213-1EB6-E0FF-FDAB-0EAF7DAD7739}"/>
                </a:ext>
              </a:extLst>
            </p:cNvPr>
            <p:cNvSpPr/>
            <p:nvPr/>
          </p:nvSpPr>
          <p:spPr>
            <a:xfrm>
              <a:off x="-702017" y="2778369"/>
              <a:ext cx="4146556" cy="647410"/>
            </a:xfrm>
            <a:prstGeom prst="roundRect">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3" name="CuadroTexto 82">
              <a:extLst>
                <a:ext uri="{FF2B5EF4-FFF2-40B4-BE49-F238E27FC236}">
                  <a16:creationId xmlns:a16="http://schemas.microsoft.com/office/drawing/2014/main" id="{A27784EA-8499-9B72-4233-38FB1C6EEF9E}"/>
                </a:ext>
              </a:extLst>
            </p:cNvPr>
            <p:cNvSpPr txBox="1"/>
            <p:nvPr/>
          </p:nvSpPr>
          <p:spPr>
            <a:xfrm>
              <a:off x="158519" y="2922376"/>
              <a:ext cx="4308093" cy="401779"/>
            </a:xfrm>
            <a:prstGeom prst="rect">
              <a:avLst/>
            </a:prstGeom>
            <a:noFill/>
          </p:spPr>
          <p:txBody>
            <a:bodyPr wrap="square">
              <a:spAutoFit/>
            </a:bodyPr>
            <a:lstStyle/>
            <a:p>
              <a:r>
                <a:rPr lang="es-ES" sz="2000" b="1" dirty="0">
                  <a:solidFill>
                    <a:schemeClr val="bg1"/>
                  </a:solidFill>
                  <a:latin typeface="Arial" panose="020B0604020202020204" pitchFamily="34" charset="0"/>
                  <a:cs typeface="Arial" panose="020B0604020202020204" pitchFamily="34" charset="0"/>
                </a:rPr>
                <a:t>Técnica de recolección</a:t>
              </a:r>
              <a:r>
                <a:rPr lang="es-ES_tradnl" sz="2000" b="1" dirty="0">
                  <a:solidFill>
                    <a:schemeClr val="bg1"/>
                  </a:solidFill>
                  <a:latin typeface="Arial" panose="020B0604020202020204" pitchFamily="34" charset="0"/>
                  <a:cs typeface="Arial" panose="020B0604020202020204" pitchFamily="34" charset="0"/>
                </a:rPr>
                <a:t>:</a:t>
              </a:r>
              <a:endParaRPr lang="es-CO" sz="2000" b="1" dirty="0">
                <a:solidFill>
                  <a:schemeClr val="bg1"/>
                </a:solidFill>
              </a:endParaRPr>
            </a:p>
          </p:txBody>
        </p:sp>
        <p:sp>
          <p:nvSpPr>
            <p:cNvPr id="84" name="CuadroTexto 83">
              <a:extLst>
                <a:ext uri="{FF2B5EF4-FFF2-40B4-BE49-F238E27FC236}">
                  <a16:creationId xmlns:a16="http://schemas.microsoft.com/office/drawing/2014/main" id="{D3B1AB9B-7641-A8CD-29FC-5E3E678992A4}"/>
                </a:ext>
              </a:extLst>
            </p:cNvPr>
            <p:cNvSpPr txBox="1"/>
            <p:nvPr/>
          </p:nvSpPr>
          <p:spPr>
            <a:xfrm>
              <a:off x="3424406" y="2901233"/>
              <a:ext cx="5496889" cy="401779"/>
            </a:xfrm>
            <a:prstGeom prst="rect">
              <a:avLst/>
            </a:prstGeom>
            <a:noFill/>
          </p:spPr>
          <p:txBody>
            <a:bodyPr wrap="square">
              <a:spAutoFit/>
            </a:bodyPr>
            <a:lstStyle/>
            <a:p>
              <a:pPr algn="just"/>
              <a:r>
                <a:rPr lang="es-ES_tradnl" dirty="0">
                  <a:solidFill>
                    <a:srgbClr val="383838"/>
                  </a:solidFill>
                  <a:latin typeface="Arial" panose="020B0604020202020204" pitchFamily="34" charset="0"/>
                  <a:cs typeface="Arial" panose="020B0604020202020204" pitchFamily="34" charset="0"/>
                </a:rPr>
                <a:t> </a:t>
              </a:r>
              <a:r>
                <a:rPr lang="es-ES" sz="2000" dirty="0">
                  <a:solidFill>
                    <a:srgbClr val="383838"/>
                  </a:solidFill>
                  <a:latin typeface="Arial" panose="020B0604020202020204" pitchFamily="34" charset="0"/>
                  <a:cs typeface="Arial" panose="020B0604020202020204" pitchFamily="34" charset="0"/>
                </a:rPr>
                <a:t>consulta ciudadana virtual.</a:t>
              </a:r>
            </a:p>
          </p:txBody>
        </p:sp>
      </p:grpSp>
      <p:pic>
        <p:nvPicPr>
          <p:cNvPr id="86" name="Imagen 85">
            <a:extLst>
              <a:ext uri="{FF2B5EF4-FFF2-40B4-BE49-F238E27FC236}">
                <a16:creationId xmlns:a16="http://schemas.microsoft.com/office/drawing/2014/main" id="{8456517F-EF7A-1D0A-A947-8ADC1066917F}"/>
              </a:ext>
            </a:extLst>
          </p:cNvPr>
          <p:cNvPicPr>
            <a:picLocks noChangeAspect="1"/>
          </p:cNvPicPr>
          <p:nvPr/>
        </p:nvPicPr>
        <p:blipFill>
          <a:blip r:embed="rId11"/>
          <a:stretch>
            <a:fillRect/>
          </a:stretch>
        </p:blipFill>
        <p:spPr>
          <a:xfrm>
            <a:off x="1207330" y="5285323"/>
            <a:ext cx="588779" cy="547891"/>
          </a:xfrm>
          <a:prstGeom prst="rect">
            <a:avLst/>
          </a:prstGeom>
        </p:spPr>
      </p:pic>
      <p:pic>
        <p:nvPicPr>
          <p:cNvPr id="88" name="Imagen 87">
            <a:extLst>
              <a:ext uri="{FF2B5EF4-FFF2-40B4-BE49-F238E27FC236}">
                <a16:creationId xmlns:a16="http://schemas.microsoft.com/office/drawing/2014/main" id="{6A970732-4C5F-B37C-C721-9041D1BDD0BB}"/>
              </a:ext>
            </a:extLst>
          </p:cNvPr>
          <p:cNvPicPr>
            <a:picLocks noChangeAspect="1"/>
          </p:cNvPicPr>
          <p:nvPr/>
        </p:nvPicPr>
        <p:blipFill>
          <a:blip r:embed="rId12"/>
          <a:stretch>
            <a:fillRect/>
          </a:stretch>
        </p:blipFill>
        <p:spPr>
          <a:xfrm>
            <a:off x="1207330" y="6048385"/>
            <a:ext cx="557555" cy="518836"/>
          </a:xfrm>
          <a:prstGeom prst="rect">
            <a:avLst/>
          </a:prstGeom>
        </p:spPr>
      </p:pic>
      <p:pic>
        <p:nvPicPr>
          <p:cNvPr id="90" name="Imagen 89">
            <a:extLst>
              <a:ext uri="{FF2B5EF4-FFF2-40B4-BE49-F238E27FC236}">
                <a16:creationId xmlns:a16="http://schemas.microsoft.com/office/drawing/2014/main" id="{58116E64-7CA6-DDFF-7BF8-C043DA4624CC}"/>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3246685" y="2817760"/>
            <a:ext cx="815464" cy="758835"/>
          </a:xfrm>
          <a:prstGeom prst="rect">
            <a:avLst/>
          </a:prstGeom>
        </p:spPr>
      </p:pic>
      <p:pic>
        <p:nvPicPr>
          <p:cNvPr id="92" name="Imagen 91">
            <a:extLst>
              <a:ext uri="{FF2B5EF4-FFF2-40B4-BE49-F238E27FC236}">
                <a16:creationId xmlns:a16="http://schemas.microsoft.com/office/drawing/2014/main" id="{C79593C8-A251-8F3C-40F1-0DE10B1673BD}"/>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Lst>
          </a:blip>
          <a:stretch>
            <a:fillRect/>
          </a:stretch>
        </p:blipFill>
        <p:spPr>
          <a:xfrm>
            <a:off x="1091417" y="2876185"/>
            <a:ext cx="597813" cy="556298"/>
          </a:xfrm>
          <a:prstGeom prst="rect">
            <a:avLst/>
          </a:prstGeom>
        </p:spPr>
      </p:pic>
    </p:spTree>
    <p:extLst>
      <p:ext uri="{BB962C8B-B14F-4D97-AF65-F5344CB8AC3E}">
        <p14:creationId xmlns:p14="http://schemas.microsoft.com/office/powerpoint/2010/main" val="277163975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9CDD7CF8-36CC-480D-824D-0C5A3F4FD2E5}"/>
              </a:ext>
            </a:extLst>
          </p:cNvPr>
          <p:cNvPicPr>
            <a:picLocks noGrp="1" noRot="1" noChangeAspect="1" noMove="1" noResize="1" noEditPoints="1" noAdjustHandles="1" noChangeArrowheads="1" noChangeShapeType="1" noCrop="1"/>
          </p:cNvPicPr>
          <p:nvPr/>
        </p:nvPicPr>
        <p:blipFill>
          <a:blip r:embed="rId3"/>
          <a:stretch>
            <a:fillRect/>
          </a:stretch>
        </p:blipFill>
        <p:spPr>
          <a:xfrm>
            <a:off x="0" y="18597"/>
            <a:ext cx="12192000" cy="6858000"/>
          </a:xfrm>
          <a:prstGeom prst="rect">
            <a:avLst/>
          </a:prstGeom>
        </p:spPr>
      </p:pic>
      <p:sp>
        <p:nvSpPr>
          <p:cNvPr id="11" name="TextBox 2">
            <a:extLst>
              <a:ext uri="{FF2B5EF4-FFF2-40B4-BE49-F238E27FC236}">
                <a16:creationId xmlns:a16="http://schemas.microsoft.com/office/drawing/2014/main" id="{B988CA6E-B3C2-CDD1-D9B5-2F9A326EA5DA}"/>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03</a:t>
            </a:r>
          </a:p>
        </p:txBody>
      </p:sp>
      <p:sp>
        <p:nvSpPr>
          <p:cNvPr id="13" name="Cheurón 12">
            <a:extLst>
              <a:ext uri="{FF2B5EF4-FFF2-40B4-BE49-F238E27FC236}">
                <a16:creationId xmlns:a16="http://schemas.microsoft.com/office/drawing/2014/main" id="{24F642D2-8A99-FA1B-2450-7FA0CA4A5872}"/>
              </a:ext>
            </a:extLst>
          </p:cNvPr>
          <p:cNvSpPr/>
          <p:nvPr/>
        </p:nvSpPr>
        <p:spPr>
          <a:xfrm>
            <a:off x="-243587" y="15495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7" name="Rectángulo 36">
            <a:extLst>
              <a:ext uri="{FF2B5EF4-FFF2-40B4-BE49-F238E27FC236}">
                <a16:creationId xmlns:a16="http://schemas.microsoft.com/office/drawing/2014/main" id="{7B766036-7CCD-DFBE-F42E-52AF4630DA85}"/>
              </a:ext>
            </a:extLst>
          </p:cNvPr>
          <p:cNvSpPr/>
          <p:nvPr/>
        </p:nvSpPr>
        <p:spPr>
          <a:xfrm>
            <a:off x="287676" y="6390526"/>
            <a:ext cx="4253502"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1" name="Imagen 20" descr="Icono&#10;&#10;Descripción generada automáticamente">
            <a:extLst>
              <a:ext uri="{FF2B5EF4-FFF2-40B4-BE49-F238E27FC236}">
                <a16:creationId xmlns:a16="http://schemas.microsoft.com/office/drawing/2014/main" id="{95408D0C-443B-693F-C16E-A8DBDDF1B763}"/>
              </a:ext>
            </a:extLst>
          </p:cNvPr>
          <p:cNvPicPr>
            <a:picLocks noChangeAspect="1"/>
          </p:cNvPicPr>
          <p:nvPr/>
        </p:nvPicPr>
        <p:blipFill>
          <a:blip r:embed="rId4"/>
          <a:stretch>
            <a:fillRect/>
          </a:stretch>
        </p:blipFill>
        <p:spPr>
          <a:xfrm>
            <a:off x="5252092" y="2017841"/>
            <a:ext cx="426721" cy="426721"/>
          </a:xfrm>
          <a:prstGeom prst="rect">
            <a:avLst/>
          </a:prstGeom>
        </p:spPr>
      </p:pic>
      <p:sp>
        <p:nvSpPr>
          <p:cNvPr id="20" name="CuadroTexto 19">
            <a:extLst>
              <a:ext uri="{FF2B5EF4-FFF2-40B4-BE49-F238E27FC236}">
                <a16:creationId xmlns:a16="http://schemas.microsoft.com/office/drawing/2014/main" id="{01D1153F-3602-9800-39AE-F7E59C3E4E7D}"/>
              </a:ext>
            </a:extLst>
          </p:cNvPr>
          <p:cNvSpPr txBox="1"/>
          <p:nvPr/>
        </p:nvSpPr>
        <p:spPr>
          <a:xfrm>
            <a:off x="1340101" y="362403"/>
            <a:ext cx="9147766" cy="923330"/>
          </a:xfrm>
          <a:prstGeom prst="rect">
            <a:avLst/>
          </a:prstGeom>
          <a:noFill/>
        </p:spPr>
        <p:txBody>
          <a:bodyPr wrap="square">
            <a:spAutoFit/>
          </a:bodyPr>
          <a:lstStyle/>
          <a:p>
            <a:pPr algn="ctr"/>
            <a:r>
              <a:rPr lang="es-ES" b="1" dirty="0">
                <a:solidFill>
                  <a:schemeClr val="bg1"/>
                </a:solidFill>
                <a:latin typeface="Arial" panose="020B0604020202020204" pitchFamily="34" charset="0"/>
                <a:cs typeface="Arial" panose="020B0604020202020204" pitchFamily="34" charset="0"/>
              </a:rPr>
              <a:t>Dentro de las estrategias implementadas en el IDPAC durante la Vigencia 2023 ¿cuál de las siguientes le despierta más interés para que sean tratados en la próxima audiencia pública de Rendición de Cuentas del IDPAC?</a:t>
            </a:r>
          </a:p>
        </p:txBody>
      </p:sp>
      <p:grpSp>
        <p:nvGrpSpPr>
          <p:cNvPr id="47" name="Grupo 46">
            <a:extLst>
              <a:ext uri="{FF2B5EF4-FFF2-40B4-BE49-F238E27FC236}">
                <a16:creationId xmlns:a16="http://schemas.microsoft.com/office/drawing/2014/main" id="{AFCF5CAC-C896-B5B2-4B14-3B4866DF98B1}"/>
              </a:ext>
            </a:extLst>
          </p:cNvPr>
          <p:cNvGrpSpPr/>
          <p:nvPr/>
        </p:nvGrpSpPr>
        <p:grpSpPr>
          <a:xfrm>
            <a:off x="682670" y="1798877"/>
            <a:ext cx="10826660" cy="984738"/>
            <a:chOff x="594976" y="2984074"/>
            <a:chExt cx="10826660" cy="984738"/>
          </a:xfrm>
        </p:grpSpPr>
        <p:sp>
          <p:nvSpPr>
            <p:cNvPr id="22" name="CuadroTexto 21">
              <a:extLst>
                <a:ext uri="{FF2B5EF4-FFF2-40B4-BE49-F238E27FC236}">
                  <a16:creationId xmlns:a16="http://schemas.microsoft.com/office/drawing/2014/main" id="{C916C0AC-A7AC-A987-C06E-D9C7A094F63D}"/>
                </a:ext>
              </a:extLst>
            </p:cNvPr>
            <p:cNvSpPr txBox="1"/>
            <p:nvPr/>
          </p:nvSpPr>
          <p:spPr>
            <a:xfrm>
              <a:off x="594976" y="3093093"/>
              <a:ext cx="1019908" cy="830997"/>
            </a:xfrm>
            <a:prstGeom prst="rect">
              <a:avLst/>
            </a:prstGeom>
            <a:noFill/>
          </p:spPr>
          <p:txBody>
            <a:bodyPr wrap="square" rtlCol="0">
              <a:spAutoFit/>
            </a:bodyPr>
            <a:lstStyle/>
            <a:p>
              <a:r>
                <a:rPr lang="es-CO" sz="4800" b="1" dirty="0">
                  <a:solidFill>
                    <a:srgbClr val="009468"/>
                  </a:solidFill>
                  <a:latin typeface="Arial Black" panose="020B0604020202020204" pitchFamily="34" charset="0"/>
                  <a:cs typeface="Arial Black" panose="020B0604020202020204" pitchFamily="34" charset="0"/>
                </a:rPr>
                <a:t>01</a:t>
              </a:r>
            </a:p>
          </p:txBody>
        </p:sp>
        <p:cxnSp>
          <p:nvCxnSpPr>
            <p:cNvPr id="24" name="Conector recto 23">
              <a:extLst>
                <a:ext uri="{FF2B5EF4-FFF2-40B4-BE49-F238E27FC236}">
                  <a16:creationId xmlns:a16="http://schemas.microsoft.com/office/drawing/2014/main" id="{F21E07AC-7090-5D0C-DFE1-60AE6696675E}"/>
                </a:ext>
              </a:extLst>
            </p:cNvPr>
            <p:cNvCxnSpPr/>
            <p:nvPr/>
          </p:nvCxnSpPr>
          <p:spPr>
            <a:xfrm>
              <a:off x="621323" y="2984074"/>
              <a:ext cx="10800313" cy="0"/>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85AC565-E630-E6A0-BD3D-139B4000678B}"/>
                </a:ext>
              </a:extLst>
            </p:cNvPr>
            <p:cNvCxnSpPr/>
            <p:nvPr/>
          </p:nvCxnSpPr>
          <p:spPr>
            <a:xfrm>
              <a:off x="621323" y="3968812"/>
              <a:ext cx="10800313" cy="0"/>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AEC754FC-32ED-FACF-DCFC-8C55E96375EB}"/>
                </a:ext>
              </a:extLst>
            </p:cNvPr>
            <p:cNvSpPr txBox="1"/>
            <p:nvPr/>
          </p:nvSpPr>
          <p:spPr>
            <a:xfrm>
              <a:off x="1685391" y="3032098"/>
              <a:ext cx="9334301" cy="830997"/>
            </a:xfrm>
            <a:prstGeom prst="rect">
              <a:avLst/>
            </a:prstGeom>
            <a:noFill/>
          </p:spPr>
          <p:txBody>
            <a:bodyPr wrap="square">
              <a:spAutoFit/>
            </a:bodyPr>
            <a:lstStyle/>
            <a:p>
              <a:pPr lvl="0"/>
              <a:r>
                <a:rPr lang="es-ES" sz="1600" b="1" dirty="0">
                  <a:solidFill>
                    <a:srgbClr val="404040"/>
                  </a:solidFill>
                  <a:latin typeface="Arial" panose="020B0604020202020204" pitchFamily="34" charset="0"/>
                  <a:cs typeface="Arial" panose="020B0604020202020204" pitchFamily="34" charset="0"/>
                </a:rPr>
                <a:t>La Subdirección de Fortalecimiento a la Organización Social </a:t>
              </a:r>
              <a:r>
                <a:rPr lang="es-ES" sz="1600" dirty="0">
                  <a:solidFill>
                    <a:srgbClr val="404040"/>
                  </a:solidFill>
                  <a:latin typeface="Arial" panose="020B0604020202020204" pitchFamily="34" charset="0"/>
                  <a:cs typeface="Arial" panose="020B0604020202020204" pitchFamily="34" charset="0"/>
                </a:rPr>
                <a:t>promueve la participación, apoya               la formulación y deliberación en temas públicos de las organizaciones sociales. </a:t>
              </a:r>
              <a:r>
                <a:rPr lang="es-ES" sz="1600" b="1" dirty="0">
                  <a:solidFill>
                    <a:srgbClr val="009468"/>
                  </a:solidFill>
                  <a:latin typeface="Arial" panose="020B0604020202020204" pitchFamily="34" charset="0"/>
                  <a:cs typeface="Arial" panose="020B0604020202020204" pitchFamily="34" charset="0"/>
                </a:rPr>
                <a:t>Seleccione tres (3) temáticas que considere deben incluirse en la Audiencia Pública de Rendición de Cuentas.</a:t>
              </a:r>
              <a:endParaRPr lang="es-CO" sz="1600" b="1" dirty="0">
                <a:solidFill>
                  <a:srgbClr val="009468"/>
                </a:solidFill>
                <a:latin typeface="Arial" panose="020B0604020202020204" pitchFamily="34" charset="0"/>
                <a:cs typeface="Arial" panose="020B0604020202020204" pitchFamily="34" charset="0"/>
              </a:endParaRPr>
            </a:p>
          </p:txBody>
        </p:sp>
      </p:grpSp>
      <p:sp>
        <p:nvSpPr>
          <p:cNvPr id="28" name="Rectángulo 27">
            <a:extLst>
              <a:ext uri="{FF2B5EF4-FFF2-40B4-BE49-F238E27FC236}">
                <a16:creationId xmlns:a16="http://schemas.microsoft.com/office/drawing/2014/main" id="{361A67CF-DAB5-809F-7D98-2FB22B6B57AF}"/>
              </a:ext>
            </a:extLst>
          </p:cNvPr>
          <p:cNvSpPr/>
          <p:nvPr/>
        </p:nvSpPr>
        <p:spPr>
          <a:xfrm>
            <a:off x="7849060" y="6038833"/>
            <a:ext cx="4253502" cy="7007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redondeado 28">
            <a:extLst>
              <a:ext uri="{FF2B5EF4-FFF2-40B4-BE49-F238E27FC236}">
                <a16:creationId xmlns:a16="http://schemas.microsoft.com/office/drawing/2014/main" id="{09E175CA-1E6D-0E84-44DA-B2178352D2AB}"/>
              </a:ext>
            </a:extLst>
          </p:cNvPr>
          <p:cNvSpPr/>
          <p:nvPr/>
        </p:nvSpPr>
        <p:spPr>
          <a:xfrm>
            <a:off x="720740" y="2875010"/>
            <a:ext cx="10517277" cy="84862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5" name="Imagen 34">
            <a:extLst>
              <a:ext uri="{FF2B5EF4-FFF2-40B4-BE49-F238E27FC236}">
                <a16:creationId xmlns:a16="http://schemas.microsoft.com/office/drawing/2014/main" id="{E102AAEE-802A-DF8B-8679-D9E4DF01E070}"/>
              </a:ext>
            </a:extLst>
          </p:cNvPr>
          <p:cNvPicPr>
            <a:picLocks noChangeAspect="1"/>
          </p:cNvPicPr>
          <p:nvPr/>
        </p:nvPicPr>
        <p:blipFill>
          <a:blip r:embed="rId5"/>
          <a:stretch>
            <a:fillRect/>
          </a:stretch>
        </p:blipFill>
        <p:spPr>
          <a:xfrm>
            <a:off x="998604" y="2960099"/>
            <a:ext cx="1562297" cy="678442"/>
          </a:xfrm>
          <a:prstGeom prst="rect">
            <a:avLst/>
          </a:prstGeom>
        </p:spPr>
      </p:pic>
      <p:sp>
        <p:nvSpPr>
          <p:cNvPr id="38" name="CuadroTexto 37">
            <a:extLst>
              <a:ext uri="{FF2B5EF4-FFF2-40B4-BE49-F238E27FC236}">
                <a16:creationId xmlns:a16="http://schemas.microsoft.com/office/drawing/2014/main" id="{D0CF1DBE-3DD0-E5F0-810C-1A4990A09CFB}"/>
              </a:ext>
            </a:extLst>
          </p:cNvPr>
          <p:cNvSpPr txBox="1"/>
          <p:nvPr/>
        </p:nvSpPr>
        <p:spPr>
          <a:xfrm>
            <a:off x="2804488" y="3020524"/>
            <a:ext cx="7941559" cy="584775"/>
          </a:xfrm>
          <a:prstGeom prst="rect">
            <a:avLst/>
          </a:prstGeom>
          <a:noFill/>
        </p:spPr>
        <p:txBody>
          <a:bodyPr wrap="square">
            <a:spAutoFit/>
          </a:bodyPr>
          <a:lstStyle/>
          <a:p>
            <a:r>
              <a:rPr lang="es-ES" sz="1600" dirty="0">
                <a:solidFill>
                  <a:srgbClr val="404040"/>
                </a:solidFill>
                <a:latin typeface="Arial" panose="020B0604020202020204" pitchFamily="34" charset="0"/>
                <a:cs typeface="Arial" panose="020B0604020202020204" pitchFamily="34" charset="0"/>
              </a:rPr>
              <a:t>Resultados de procesos eleccionarios a través de la herramienta Sistema de Votación Electrónica Ciudadana – VOTEC.</a:t>
            </a:r>
            <a:endParaRPr lang="es-CO" sz="1600" dirty="0">
              <a:solidFill>
                <a:srgbClr val="404040"/>
              </a:solidFill>
              <a:latin typeface="Arial" panose="020B0604020202020204" pitchFamily="34" charset="0"/>
              <a:cs typeface="Arial" panose="020B0604020202020204" pitchFamily="34" charset="0"/>
            </a:endParaRPr>
          </a:p>
        </p:txBody>
      </p:sp>
      <p:sp>
        <p:nvSpPr>
          <p:cNvPr id="48" name="Rectángulo redondeado 47">
            <a:extLst>
              <a:ext uri="{FF2B5EF4-FFF2-40B4-BE49-F238E27FC236}">
                <a16:creationId xmlns:a16="http://schemas.microsoft.com/office/drawing/2014/main" id="{38C32703-F085-34A3-4243-E1374D14C904}"/>
              </a:ext>
            </a:extLst>
          </p:cNvPr>
          <p:cNvSpPr/>
          <p:nvPr/>
        </p:nvSpPr>
        <p:spPr>
          <a:xfrm>
            <a:off x="720740" y="3784356"/>
            <a:ext cx="10517277" cy="5828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D89D3FCA-8D2C-2A46-10D8-25621E5D18E8}"/>
              </a:ext>
            </a:extLst>
          </p:cNvPr>
          <p:cNvSpPr txBox="1"/>
          <p:nvPr/>
        </p:nvSpPr>
        <p:spPr>
          <a:xfrm>
            <a:off x="2646171" y="3913310"/>
            <a:ext cx="5723711" cy="338554"/>
          </a:xfrm>
          <a:prstGeom prst="rect">
            <a:avLst/>
          </a:prstGeom>
          <a:noFill/>
        </p:spPr>
        <p:txBody>
          <a:bodyPr wrap="square">
            <a:spAutoFit/>
          </a:bodyPr>
          <a:lstStyle/>
          <a:p>
            <a:pPr lvl="0" algn="ctr"/>
            <a:r>
              <a:rPr lang="es-ES" sz="1600" dirty="0">
                <a:solidFill>
                  <a:srgbClr val="404040"/>
                </a:solidFill>
                <a:latin typeface="Arial" panose="020B0604020202020204" pitchFamily="34" charset="0"/>
                <a:cs typeface="Arial" panose="020B0604020202020204" pitchFamily="34" charset="0"/>
              </a:rPr>
              <a:t>Modelo de fortalecimiento a las Organizaciones Sociales.</a:t>
            </a:r>
            <a:endParaRPr lang="es-CO" sz="1600" dirty="0">
              <a:solidFill>
                <a:srgbClr val="404040"/>
              </a:solidFill>
              <a:latin typeface="Arial" panose="020B0604020202020204" pitchFamily="34" charset="0"/>
              <a:cs typeface="Arial" panose="020B0604020202020204" pitchFamily="34" charset="0"/>
            </a:endParaRPr>
          </a:p>
        </p:txBody>
      </p:sp>
      <p:sp>
        <p:nvSpPr>
          <p:cNvPr id="51" name="Rectángulo redondeado 50">
            <a:extLst>
              <a:ext uri="{FF2B5EF4-FFF2-40B4-BE49-F238E27FC236}">
                <a16:creationId xmlns:a16="http://schemas.microsoft.com/office/drawing/2014/main" id="{89396BE0-73A2-979B-38A3-1773E7C253A4}"/>
              </a:ext>
            </a:extLst>
          </p:cNvPr>
          <p:cNvSpPr/>
          <p:nvPr/>
        </p:nvSpPr>
        <p:spPr>
          <a:xfrm>
            <a:off x="720740" y="4398403"/>
            <a:ext cx="10517277" cy="70990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CuadroTexto 41">
            <a:extLst>
              <a:ext uri="{FF2B5EF4-FFF2-40B4-BE49-F238E27FC236}">
                <a16:creationId xmlns:a16="http://schemas.microsoft.com/office/drawing/2014/main" id="{D98AE4CE-BBED-6597-6CA1-976CCE190E7F}"/>
              </a:ext>
            </a:extLst>
          </p:cNvPr>
          <p:cNvSpPr txBox="1"/>
          <p:nvPr/>
        </p:nvSpPr>
        <p:spPr>
          <a:xfrm>
            <a:off x="2662822" y="4618256"/>
            <a:ext cx="8626901" cy="338554"/>
          </a:xfrm>
          <a:prstGeom prst="rect">
            <a:avLst/>
          </a:prstGeom>
          <a:noFill/>
        </p:spPr>
        <p:txBody>
          <a:bodyPr wrap="square">
            <a:spAutoFit/>
          </a:bodyPr>
          <a:lstStyle/>
          <a:p>
            <a:pPr lvl="0" algn="ctr"/>
            <a:r>
              <a:rPr lang="es-ES" sz="1600" dirty="0">
                <a:solidFill>
                  <a:srgbClr val="404040"/>
                </a:solidFill>
                <a:latin typeface="Arial" panose="020B0604020202020204" pitchFamily="34" charset="0"/>
                <a:cs typeface="Arial" panose="020B0604020202020204" pitchFamily="34" charset="0"/>
              </a:rPr>
              <a:t>Convocatorias para acceder a incentivos de fortalecimiento a las Organizaciones Sociales.</a:t>
            </a:r>
            <a:endParaRPr lang="es-CO" sz="1600" dirty="0">
              <a:solidFill>
                <a:srgbClr val="404040"/>
              </a:solidFill>
              <a:latin typeface="Arial" panose="020B0604020202020204" pitchFamily="34" charset="0"/>
              <a:cs typeface="Arial" panose="020B0604020202020204" pitchFamily="34" charset="0"/>
            </a:endParaRPr>
          </a:p>
        </p:txBody>
      </p:sp>
      <p:sp>
        <p:nvSpPr>
          <p:cNvPr id="52" name="Rectángulo redondeado 51">
            <a:extLst>
              <a:ext uri="{FF2B5EF4-FFF2-40B4-BE49-F238E27FC236}">
                <a16:creationId xmlns:a16="http://schemas.microsoft.com/office/drawing/2014/main" id="{7547F6E9-C690-64BF-3078-49930C49A19F}"/>
              </a:ext>
            </a:extLst>
          </p:cNvPr>
          <p:cNvSpPr/>
          <p:nvPr/>
        </p:nvSpPr>
        <p:spPr>
          <a:xfrm>
            <a:off x="720740" y="5154768"/>
            <a:ext cx="10517277" cy="90471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CuadroTexto 45">
            <a:extLst>
              <a:ext uri="{FF2B5EF4-FFF2-40B4-BE49-F238E27FC236}">
                <a16:creationId xmlns:a16="http://schemas.microsoft.com/office/drawing/2014/main" id="{CFCAB974-960A-5551-EA50-35BF7B5A3943}"/>
              </a:ext>
            </a:extLst>
          </p:cNvPr>
          <p:cNvSpPr txBox="1"/>
          <p:nvPr/>
        </p:nvSpPr>
        <p:spPr>
          <a:xfrm>
            <a:off x="2786487" y="5190259"/>
            <a:ext cx="8350435" cy="830997"/>
          </a:xfrm>
          <a:prstGeom prst="rect">
            <a:avLst/>
          </a:prstGeom>
          <a:noFill/>
        </p:spPr>
        <p:txBody>
          <a:bodyPr wrap="square">
            <a:spAutoFit/>
          </a:bodyPr>
          <a:lstStyle/>
          <a:p>
            <a:pPr lvl="0"/>
            <a:r>
              <a:rPr lang="es-ES" sz="1600" dirty="0">
                <a:solidFill>
                  <a:srgbClr val="404040"/>
                </a:solidFill>
                <a:latin typeface="Arial" panose="020B0604020202020204" pitchFamily="34" charset="0"/>
                <a:cs typeface="Arial" panose="020B0604020202020204" pitchFamily="34" charset="0"/>
              </a:rPr>
              <a:t>Acciones desarrolladas con organizaciones con enfoque diferencial (mujeres, LGBTI, grupos étnicos, jóvenes, adultos mayores, niños y niñas, discapacidad, población rural, víctimas del conflicto).</a:t>
            </a:r>
            <a:endParaRPr lang="es-CO" sz="1600" dirty="0">
              <a:solidFill>
                <a:srgbClr val="404040"/>
              </a:solidFill>
              <a:latin typeface="Arial" panose="020B0604020202020204" pitchFamily="34" charset="0"/>
              <a:cs typeface="Arial" panose="020B0604020202020204" pitchFamily="34" charset="0"/>
            </a:endParaRPr>
          </a:p>
        </p:txBody>
      </p:sp>
      <p:sp>
        <p:nvSpPr>
          <p:cNvPr id="53" name="Rectángulo redondeado 52">
            <a:extLst>
              <a:ext uri="{FF2B5EF4-FFF2-40B4-BE49-F238E27FC236}">
                <a16:creationId xmlns:a16="http://schemas.microsoft.com/office/drawing/2014/main" id="{DB6371E2-1640-8038-7880-E34371BE03B8}"/>
              </a:ext>
            </a:extLst>
          </p:cNvPr>
          <p:cNvSpPr/>
          <p:nvPr/>
        </p:nvSpPr>
        <p:spPr>
          <a:xfrm>
            <a:off x="720740" y="6139267"/>
            <a:ext cx="10517277" cy="5637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0F5D9B3E-B0EB-E2D6-5BEE-3934E4E6BF56}"/>
              </a:ext>
            </a:extLst>
          </p:cNvPr>
          <p:cNvSpPr txBox="1"/>
          <p:nvPr/>
        </p:nvSpPr>
        <p:spPr>
          <a:xfrm>
            <a:off x="2722580" y="6251761"/>
            <a:ext cx="1818598" cy="369332"/>
          </a:xfrm>
          <a:prstGeom prst="rect">
            <a:avLst/>
          </a:prstGeom>
          <a:noFill/>
        </p:spPr>
        <p:txBody>
          <a:bodyPr wrap="square">
            <a:spAutoFit/>
          </a:bodyPr>
          <a:lstStyle/>
          <a:p>
            <a:r>
              <a:rPr lang="es-ES" sz="1600" dirty="0">
                <a:solidFill>
                  <a:srgbClr val="404040"/>
                </a:solidFill>
                <a:latin typeface="Arial" panose="020B0604020202020204" pitchFamily="34" charset="0"/>
                <a:cs typeface="Arial" panose="020B0604020202020204" pitchFamily="34" charset="0"/>
              </a:rPr>
              <a:t>Fondo </a:t>
            </a:r>
            <a:r>
              <a:rPr lang="es-ES" sz="1600" dirty="0" err="1">
                <a:solidFill>
                  <a:srgbClr val="404040"/>
                </a:solidFill>
                <a:latin typeface="Arial" panose="020B0604020202020204" pitchFamily="34" charset="0"/>
                <a:cs typeface="Arial" panose="020B0604020202020204" pitchFamily="34" charset="0"/>
              </a:rPr>
              <a:t>Chikaná</a:t>
            </a:r>
            <a:r>
              <a:rPr lang="es-ES" dirty="0">
                <a:solidFill>
                  <a:srgbClr val="404040"/>
                </a:solidFill>
                <a:latin typeface="Arial" panose="020B0604020202020204" pitchFamily="34" charset="0"/>
                <a:cs typeface="Arial" panose="020B0604020202020204" pitchFamily="34" charset="0"/>
              </a:rPr>
              <a:t>.</a:t>
            </a:r>
            <a:endParaRPr lang="es-CO" dirty="0">
              <a:solidFill>
                <a:srgbClr val="404040"/>
              </a:solidFill>
              <a:latin typeface="Arial" panose="020B0604020202020204" pitchFamily="34" charset="0"/>
              <a:cs typeface="Arial" panose="020B0604020202020204" pitchFamily="34" charset="0"/>
            </a:endParaRPr>
          </a:p>
        </p:txBody>
      </p:sp>
      <p:pic>
        <p:nvPicPr>
          <p:cNvPr id="55" name="Imagen 54">
            <a:extLst>
              <a:ext uri="{FF2B5EF4-FFF2-40B4-BE49-F238E27FC236}">
                <a16:creationId xmlns:a16="http://schemas.microsoft.com/office/drawing/2014/main" id="{AEE0D3BC-F3B5-3262-9ABF-CA62C736B5BA}"/>
              </a:ext>
            </a:extLst>
          </p:cNvPr>
          <p:cNvPicPr>
            <a:picLocks noChangeAspect="1"/>
          </p:cNvPicPr>
          <p:nvPr/>
        </p:nvPicPr>
        <p:blipFill>
          <a:blip r:embed="rId6"/>
          <a:stretch>
            <a:fillRect/>
          </a:stretch>
        </p:blipFill>
        <p:spPr>
          <a:xfrm>
            <a:off x="936164" y="6239745"/>
            <a:ext cx="1490050" cy="349321"/>
          </a:xfrm>
          <a:prstGeom prst="rect">
            <a:avLst/>
          </a:prstGeom>
        </p:spPr>
      </p:pic>
      <p:cxnSp>
        <p:nvCxnSpPr>
          <p:cNvPr id="57" name="Conector recto 56">
            <a:extLst>
              <a:ext uri="{FF2B5EF4-FFF2-40B4-BE49-F238E27FC236}">
                <a16:creationId xmlns:a16="http://schemas.microsoft.com/office/drawing/2014/main" id="{0DAAE77F-03B1-699B-0ADA-43FD5DFE3340}"/>
              </a:ext>
            </a:extLst>
          </p:cNvPr>
          <p:cNvCxnSpPr/>
          <p:nvPr/>
        </p:nvCxnSpPr>
        <p:spPr>
          <a:xfrm>
            <a:off x="2662822" y="2960099"/>
            <a:ext cx="0" cy="657336"/>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D427F36E-593A-5B5C-E9A4-73A51FA598CC}"/>
              </a:ext>
            </a:extLst>
          </p:cNvPr>
          <p:cNvCxnSpPr>
            <a:cxnSpLocks/>
          </p:cNvCxnSpPr>
          <p:nvPr/>
        </p:nvCxnSpPr>
        <p:spPr>
          <a:xfrm>
            <a:off x="2662822" y="3856158"/>
            <a:ext cx="0" cy="452859"/>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61" name="Conector recto 60">
            <a:extLst>
              <a:ext uri="{FF2B5EF4-FFF2-40B4-BE49-F238E27FC236}">
                <a16:creationId xmlns:a16="http://schemas.microsoft.com/office/drawing/2014/main" id="{BED26802-907C-FD34-54AD-BBE682D43AF4}"/>
              </a:ext>
            </a:extLst>
          </p:cNvPr>
          <p:cNvCxnSpPr>
            <a:cxnSpLocks/>
          </p:cNvCxnSpPr>
          <p:nvPr/>
        </p:nvCxnSpPr>
        <p:spPr>
          <a:xfrm>
            <a:off x="2662822" y="4506606"/>
            <a:ext cx="0" cy="601705"/>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347CE973-BF22-4EF7-8DA8-CB16C841BD37}"/>
              </a:ext>
            </a:extLst>
          </p:cNvPr>
          <p:cNvCxnSpPr>
            <a:cxnSpLocks/>
          </p:cNvCxnSpPr>
          <p:nvPr/>
        </p:nvCxnSpPr>
        <p:spPr>
          <a:xfrm>
            <a:off x="2651099" y="5254371"/>
            <a:ext cx="0" cy="766885"/>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E1797E04-E21C-668B-9755-00F9223961F4}"/>
              </a:ext>
            </a:extLst>
          </p:cNvPr>
          <p:cNvCxnSpPr>
            <a:cxnSpLocks/>
          </p:cNvCxnSpPr>
          <p:nvPr/>
        </p:nvCxnSpPr>
        <p:spPr>
          <a:xfrm>
            <a:off x="2651099" y="6216440"/>
            <a:ext cx="0" cy="388564"/>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pic>
        <p:nvPicPr>
          <p:cNvPr id="66" name="Imagen 65">
            <a:extLst>
              <a:ext uri="{FF2B5EF4-FFF2-40B4-BE49-F238E27FC236}">
                <a16:creationId xmlns:a16="http://schemas.microsoft.com/office/drawing/2014/main" id="{34B6C384-AC61-A618-464A-9B9B4ACDB225}"/>
              </a:ext>
            </a:extLst>
          </p:cNvPr>
          <p:cNvPicPr>
            <a:picLocks noChangeAspect="1"/>
          </p:cNvPicPr>
          <p:nvPr/>
        </p:nvPicPr>
        <p:blipFill>
          <a:blip r:embed="rId7"/>
          <a:stretch>
            <a:fillRect/>
          </a:stretch>
        </p:blipFill>
        <p:spPr>
          <a:xfrm>
            <a:off x="1370595" y="5344794"/>
            <a:ext cx="551989" cy="561963"/>
          </a:xfrm>
          <a:prstGeom prst="rect">
            <a:avLst/>
          </a:prstGeom>
        </p:spPr>
      </p:pic>
      <p:pic>
        <p:nvPicPr>
          <p:cNvPr id="68" name="Imagen 67">
            <a:extLst>
              <a:ext uri="{FF2B5EF4-FFF2-40B4-BE49-F238E27FC236}">
                <a16:creationId xmlns:a16="http://schemas.microsoft.com/office/drawing/2014/main" id="{E501D411-0468-1EEE-A312-4DFD99DF105D}"/>
              </a:ext>
            </a:extLst>
          </p:cNvPr>
          <p:cNvPicPr>
            <a:picLocks noChangeAspect="1"/>
          </p:cNvPicPr>
          <p:nvPr/>
        </p:nvPicPr>
        <p:blipFill>
          <a:blip r:embed="rId8"/>
          <a:stretch>
            <a:fillRect/>
          </a:stretch>
        </p:blipFill>
        <p:spPr>
          <a:xfrm>
            <a:off x="1416635" y="3831794"/>
            <a:ext cx="512795" cy="512795"/>
          </a:xfrm>
          <a:prstGeom prst="rect">
            <a:avLst/>
          </a:prstGeom>
        </p:spPr>
      </p:pic>
      <p:pic>
        <p:nvPicPr>
          <p:cNvPr id="72" name="Imagen 71">
            <a:extLst>
              <a:ext uri="{FF2B5EF4-FFF2-40B4-BE49-F238E27FC236}">
                <a16:creationId xmlns:a16="http://schemas.microsoft.com/office/drawing/2014/main" id="{B685322C-3B93-F524-4FE9-3AF1EED69D0C}"/>
              </a:ext>
            </a:extLst>
          </p:cNvPr>
          <p:cNvPicPr>
            <a:picLocks noChangeAspect="1"/>
          </p:cNvPicPr>
          <p:nvPr/>
        </p:nvPicPr>
        <p:blipFill>
          <a:blip r:embed="rId9"/>
          <a:stretch>
            <a:fillRect/>
          </a:stretch>
        </p:blipFill>
        <p:spPr>
          <a:xfrm flipH="1">
            <a:off x="1340101" y="4465774"/>
            <a:ext cx="619945" cy="619945"/>
          </a:xfrm>
          <a:prstGeom prst="rect">
            <a:avLst/>
          </a:prstGeom>
        </p:spPr>
      </p:pic>
    </p:spTree>
    <p:extLst>
      <p:ext uri="{BB962C8B-B14F-4D97-AF65-F5344CB8AC3E}">
        <p14:creationId xmlns:p14="http://schemas.microsoft.com/office/powerpoint/2010/main" val="405994798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E91DE3C-DBAD-6C03-D058-5A7F8A169F03}"/>
              </a:ext>
            </a:extLst>
          </p:cNvPr>
          <p:cNvPicPr/>
          <p:nvPr/>
        </p:nvPicPr>
        <p:blipFill>
          <a:blip r:embed="rId3"/>
          <a:stretch>
            <a:fillRect/>
          </a:stretch>
        </p:blipFill>
        <p:spPr>
          <a:xfrm>
            <a:off x="0" y="18597"/>
            <a:ext cx="12192000" cy="6858000"/>
          </a:xfrm>
          <a:prstGeom prst="rect">
            <a:avLst/>
          </a:prstGeom>
        </p:spPr>
      </p:pic>
      <p:sp>
        <p:nvSpPr>
          <p:cNvPr id="7" name="Cheurón 6">
            <a:extLst>
              <a:ext uri="{FF2B5EF4-FFF2-40B4-BE49-F238E27FC236}">
                <a16:creationId xmlns:a16="http://schemas.microsoft.com/office/drawing/2014/main" id="{B53F3126-B31F-E20F-DD9C-52BCA437F74A}"/>
              </a:ext>
            </a:extLst>
          </p:cNvPr>
          <p:cNvSpPr/>
          <p:nvPr/>
        </p:nvSpPr>
        <p:spPr>
          <a:xfrm>
            <a:off x="-243587" y="15495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TextBox 19">
            <a:extLst>
              <a:ext uri="{FF2B5EF4-FFF2-40B4-BE49-F238E27FC236}">
                <a16:creationId xmlns:a16="http://schemas.microsoft.com/office/drawing/2014/main" id="{E55DB3B4-FC5E-D4BB-90F6-99B6973A81A6}"/>
              </a:ext>
            </a:extLst>
          </p:cNvPr>
          <p:cNvSpPr txBox="1"/>
          <p:nvPr/>
        </p:nvSpPr>
        <p:spPr>
          <a:xfrm>
            <a:off x="818938" y="347745"/>
            <a:ext cx="6074000" cy="923330"/>
          </a:xfrm>
          <a:prstGeom prst="rect">
            <a:avLst/>
          </a:prstGeom>
          <a:noFill/>
        </p:spPr>
        <p:txBody>
          <a:bodyPr wrap="square" rtlCol="0">
            <a:spAutoFit/>
          </a:bodyPr>
          <a:lstStyle/>
          <a:p>
            <a:pPr algn="ctr"/>
            <a:r>
              <a:rPr lang="es-ES_tradnl" sz="5400" b="1" dirty="0">
                <a:solidFill>
                  <a:schemeClr val="bg1"/>
                </a:solidFill>
                <a:latin typeface="Arial" panose="020B0604020202020204" pitchFamily="34" charset="0"/>
                <a:ea typeface="+mn-ea"/>
                <a:cs typeface="Arial" panose="020B0604020202020204" pitchFamily="34" charset="0"/>
              </a:rPr>
              <a:t>FICHA TÉCNICA</a:t>
            </a:r>
            <a:endParaRPr lang="en-US" sz="5400" b="1" kern="0"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3127F273-AA22-E1B3-2A77-796E1A208295}"/>
              </a:ext>
            </a:extLst>
          </p:cNvPr>
          <p:cNvSpPr txBox="1"/>
          <p:nvPr/>
        </p:nvSpPr>
        <p:spPr>
          <a:xfrm>
            <a:off x="709017" y="2067443"/>
            <a:ext cx="1019908" cy="830997"/>
          </a:xfrm>
          <a:prstGeom prst="rect">
            <a:avLst/>
          </a:prstGeom>
          <a:noFill/>
        </p:spPr>
        <p:txBody>
          <a:bodyPr wrap="square" rtlCol="0">
            <a:spAutoFit/>
          </a:bodyPr>
          <a:lstStyle/>
          <a:p>
            <a:r>
              <a:rPr lang="es-CO" sz="4800" b="1" dirty="0">
                <a:solidFill>
                  <a:srgbClr val="0A8BCD"/>
                </a:solidFill>
                <a:latin typeface="Arial Black" panose="020B0604020202020204" pitchFamily="34" charset="0"/>
                <a:cs typeface="Arial Black" panose="020B0604020202020204" pitchFamily="34" charset="0"/>
              </a:rPr>
              <a:t>02</a:t>
            </a:r>
          </a:p>
        </p:txBody>
      </p:sp>
      <p:cxnSp>
        <p:nvCxnSpPr>
          <p:cNvPr id="10" name="Conector recto 9">
            <a:extLst>
              <a:ext uri="{FF2B5EF4-FFF2-40B4-BE49-F238E27FC236}">
                <a16:creationId xmlns:a16="http://schemas.microsoft.com/office/drawing/2014/main" id="{6E48E768-F679-E91C-84BC-99E98EEAB16D}"/>
              </a:ext>
            </a:extLst>
          </p:cNvPr>
          <p:cNvCxnSpPr/>
          <p:nvPr/>
        </p:nvCxnSpPr>
        <p:spPr>
          <a:xfrm>
            <a:off x="709017" y="1798877"/>
            <a:ext cx="10800313" cy="0"/>
          </a:xfrm>
          <a:prstGeom prst="line">
            <a:avLst/>
          </a:prstGeom>
          <a:ln w="12700">
            <a:solidFill>
              <a:srgbClr val="0A8BCD"/>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5A421312-D5E8-517C-98BC-9809AF5765FE}"/>
              </a:ext>
            </a:extLst>
          </p:cNvPr>
          <p:cNvCxnSpPr/>
          <p:nvPr/>
        </p:nvCxnSpPr>
        <p:spPr>
          <a:xfrm>
            <a:off x="709017" y="3098925"/>
            <a:ext cx="10800313" cy="0"/>
          </a:xfrm>
          <a:prstGeom prst="line">
            <a:avLst/>
          </a:prstGeom>
          <a:ln w="12700">
            <a:solidFill>
              <a:srgbClr val="0A8BCD"/>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1AA4E6F-34C0-691B-E9B4-DA6A5091C809}"/>
              </a:ext>
            </a:extLst>
          </p:cNvPr>
          <p:cNvSpPr txBox="1"/>
          <p:nvPr/>
        </p:nvSpPr>
        <p:spPr>
          <a:xfrm>
            <a:off x="1702578" y="1923193"/>
            <a:ext cx="9334301" cy="1077218"/>
          </a:xfrm>
          <a:prstGeom prst="rect">
            <a:avLst/>
          </a:prstGeom>
          <a:noFill/>
        </p:spPr>
        <p:txBody>
          <a:bodyPr wrap="square">
            <a:spAutoFit/>
          </a:bodyPr>
          <a:lstStyle/>
          <a:p>
            <a:pPr lvl="0"/>
            <a:r>
              <a:rPr lang="es-ES" sz="1600" dirty="0">
                <a:solidFill>
                  <a:srgbClr val="404040"/>
                </a:solidFill>
                <a:latin typeface="Arial" panose="020B0604020202020204" pitchFamily="34" charset="0"/>
                <a:cs typeface="Arial" panose="020B0604020202020204" pitchFamily="34" charset="0"/>
              </a:rPr>
              <a:t>La </a:t>
            </a:r>
            <a:r>
              <a:rPr lang="es-ES" sz="1600" b="1" dirty="0">
                <a:solidFill>
                  <a:srgbClr val="404040"/>
                </a:solidFill>
                <a:latin typeface="Arial" panose="020B0604020202020204" pitchFamily="34" charset="0"/>
                <a:cs typeface="Arial" panose="020B0604020202020204" pitchFamily="34" charset="0"/>
              </a:rPr>
              <a:t>Subdirección de Asuntos Comunales </a:t>
            </a:r>
            <a:r>
              <a:rPr lang="es-ES" sz="1600" dirty="0">
                <a:solidFill>
                  <a:srgbClr val="404040"/>
                </a:solidFill>
                <a:latin typeface="Arial" panose="020B0604020202020204" pitchFamily="34" charset="0"/>
                <a:cs typeface="Arial" panose="020B0604020202020204" pitchFamily="34" charset="0"/>
              </a:rPr>
              <a:t>diseña y construye metodologías y tecnologías que permiten a las comunidades organizadas planear, ejecutar, controlar y sostener obras de interés comunitarias y transferirlas a las demás entidades del Distrito Capital y a las localidades. Seleccione tres (3) temáticas que considere deben incluirse en la Audiencia Pública de Rendición de Cuentas.</a:t>
            </a:r>
            <a:endParaRPr lang="es-CO" sz="1600" dirty="0">
              <a:solidFill>
                <a:srgbClr val="404040"/>
              </a:solidFill>
              <a:latin typeface="Arial" panose="020B0604020202020204" pitchFamily="34" charset="0"/>
              <a:cs typeface="Arial" panose="020B0604020202020204" pitchFamily="34" charset="0"/>
            </a:endParaRPr>
          </a:p>
        </p:txBody>
      </p:sp>
      <p:sp>
        <p:nvSpPr>
          <p:cNvPr id="14" name="Rectángulo redondeado 13">
            <a:extLst>
              <a:ext uri="{FF2B5EF4-FFF2-40B4-BE49-F238E27FC236}">
                <a16:creationId xmlns:a16="http://schemas.microsoft.com/office/drawing/2014/main" id="{66C086EF-0F6B-0DF0-BD72-CA0249472E26}"/>
              </a:ext>
            </a:extLst>
          </p:cNvPr>
          <p:cNvSpPr/>
          <p:nvPr/>
        </p:nvSpPr>
        <p:spPr>
          <a:xfrm>
            <a:off x="709019" y="3245658"/>
            <a:ext cx="5176774" cy="2808302"/>
          </a:xfrm>
          <a:prstGeom prst="roundRect">
            <a:avLst>
              <a:gd name="adj" fmla="val 505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redondeado 14">
            <a:extLst>
              <a:ext uri="{FF2B5EF4-FFF2-40B4-BE49-F238E27FC236}">
                <a16:creationId xmlns:a16="http://schemas.microsoft.com/office/drawing/2014/main" id="{3D739688-FC59-22BA-43A4-F140D4567F5F}"/>
              </a:ext>
            </a:extLst>
          </p:cNvPr>
          <p:cNvSpPr/>
          <p:nvPr/>
        </p:nvSpPr>
        <p:spPr>
          <a:xfrm>
            <a:off x="6369728" y="3268977"/>
            <a:ext cx="5176774" cy="2808302"/>
          </a:xfrm>
          <a:prstGeom prst="roundRect">
            <a:avLst>
              <a:gd name="adj" fmla="val 505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Rectángulo"/>
          <p:cNvSpPr/>
          <p:nvPr/>
        </p:nvSpPr>
        <p:spPr>
          <a:xfrm>
            <a:off x="892520" y="3339911"/>
            <a:ext cx="5203480" cy="2677656"/>
          </a:xfrm>
          <a:prstGeom prst="rect">
            <a:avLst/>
          </a:prstGeom>
        </p:spPr>
        <p:txBody>
          <a:bodyPr wrap="square">
            <a:spAutoFit/>
          </a:bodyPr>
          <a:lstStyle/>
          <a:p>
            <a:pPr lvl="0">
              <a:lnSpc>
                <a:spcPct val="150000"/>
              </a:lnSpc>
            </a:pPr>
            <a:r>
              <a:rPr lang="es-ES" sz="1600" dirty="0">
                <a:solidFill>
                  <a:srgbClr val="404040"/>
                </a:solidFill>
                <a:latin typeface="Arial" panose="020B0604020202020204" pitchFamily="34" charset="0"/>
                <a:cs typeface="Arial" panose="020B0604020202020204" pitchFamily="34" charset="0"/>
              </a:rPr>
              <a:t>1. Asistencia técnica de propiedad horizontal.</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2. Trámites de organizaciones comunales.</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3. Modificación a la normatividad comunal</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4. Procesos electorales de las Juntas de Acción Comunal</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5. Fortalecimiento a organizaciones comunales de primer y segundo grado</a:t>
            </a:r>
            <a:endParaRPr lang="es-CO" sz="1600" dirty="0">
              <a:solidFill>
                <a:srgbClr val="40404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A2553C65-8907-5EDD-4026-C2FE32873B77}"/>
              </a:ext>
            </a:extLst>
          </p:cNvPr>
          <p:cNvSpPr txBox="1"/>
          <p:nvPr/>
        </p:nvSpPr>
        <p:spPr>
          <a:xfrm>
            <a:off x="6442841" y="3268977"/>
            <a:ext cx="5150069" cy="2268506"/>
          </a:xfrm>
          <a:prstGeom prst="rect">
            <a:avLst/>
          </a:prstGeom>
          <a:noFill/>
        </p:spPr>
        <p:txBody>
          <a:bodyPr wrap="square" rtlCol="0">
            <a:spAutoFit/>
          </a:bodyPr>
          <a:lstStyle/>
          <a:p>
            <a:pPr lvl="0">
              <a:lnSpc>
                <a:spcPct val="150000"/>
              </a:lnSpc>
            </a:pPr>
            <a:r>
              <a:rPr lang="es-ES" sz="1600" dirty="0">
                <a:solidFill>
                  <a:srgbClr val="404040"/>
                </a:solidFill>
                <a:latin typeface="Arial" panose="020B0604020202020204" pitchFamily="34" charset="0"/>
                <a:cs typeface="Arial" panose="020B0604020202020204" pitchFamily="34" charset="0"/>
              </a:rPr>
              <a:t>6.  Inspección, vigilancia y Control – IVC.</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7. Políticas y programas para la participación de las Juntas de Acción Comunal en proyectos económicos de generación de ingresos de las personas desempleadas</a:t>
            </a:r>
            <a:endParaRPr lang="es-CO" sz="1600" dirty="0">
              <a:solidFill>
                <a:srgbClr val="404040"/>
              </a:solidFill>
              <a:latin typeface="Arial" panose="020B0604020202020204" pitchFamily="34" charset="0"/>
              <a:cs typeface="Arial" panose="020B0604020202020204" pitchFamily="34" charset="0"/>
            </a:endParaRPr>
          </a:p>
          <a:p>
            <a:pPr>
              <a:lnSpc>
                <a:spcPct val="150000"/>
              </a:lnSpc>
            </a:pPr>
            <a:r>
              <a:rPr lang="es-ES" sz="1600" dirty="0">
                <a:solidFill>
                  <a:srgbClr val="404040"/>
                </a:solidFill>
                <a:latin typeface="Arial" panose="020B0604020202020204" pitchFamily="34" charset="0"/>
                <a:cs typeface="Arial" panose="020B0604020202020204" pitchFamily="34" charset="0"/>
              </a:rPr>
              <a:t> </a:t>
            </a:r>
            <a:endParaRPr lang="es-CO" sz="1600" dirty="0"/>
          </a:p>
        </p:txBody>
      </p:sp>
      <p:pic>
        <p:nvPicPr>
          <p:cNvPr id="18" name="Imagen 17">
            <a:extLst>
              <a:ext uri="{FF2B5EF4-FFF2-40B4-BE49-F238E27FC236}">
                <a16:creationId xmlns:a16="http://schemas.microsoft.com/office/drawing/2014/main" id="{E30F3588-7B85-8865-DD4A-1A3E626A60BA}"/>
              </a:ext>
            </a:extLst>
          </p:cNvPr>
          <p:cNvPicPr>
            <a:picLocks noChangeAspect="1"/>
          </p:cNvPicPr>
          <p:nvPr/>
        </p:nvPicPr>
        <p:blipFill>
          <a:blip r:embed="rId4"/>
          <a:stretch>
            <a:fillRect/>
          </a:stretch>
        </p:blipFill>
        <p:spPr>
          <a:xfrm>
            <a:off x="8290228" y="626340"/>
            <a:ext cx="1912856" cy="814530"/>
          </a:xfrm>
          <a:prstGeom prst="rect">
            <a:avLst/>
          </a:prstGeom>
        </p:spPr>
      </p:pic>
      <p:pic>
        <p:nvPicPr>
          <p:cNvPr id="16" name="Imagen 15">
            <a:extLst>
              <a:ext uri="{FF2B5EF4-FFF2-40B4-BE49-F238E27FC236}">
                <a16:creationId xmlns:a16="http://schemas.microsoft.com/office/drawing/2014/main" id="{1596AAFD-E0F7-E79B-F8D2-26995932AAC9}"/>
              </a:ext>
            </a:extLst>
          </p:cNvPr>
          <p:cNvPicPr>
            <a:picLocks noChangeAspect="1"/>
          </p:cNvPicPr>
          <p:nvPr/>
        </p:nvPicPr>
        <p:blipFill>
          <a:blip r:embed="rId5"/>
          <a:stretch>
            <a:fillRect/>
          </a:stretch>
        </p:blipFill>
        <p:spPr>
          <a:xfrm>
            <a:off x="7870908" y="356517"/>
            <a:ext cx="842798" cy="994412"/>
          </a:xfrm>
          <a:prstGeom prst="rect">
            <a:avLst/>
          </a:prstGeom>
        </p:spPr>
      </p:pic>
      <p:sp>
        <p:nvSpPr>
          <p:cNvPr id="2" name="TextBox 2">
            <a:extLst>
              <a:ext uri="{FF2B5EF4-FFF2-40B4-BE49-F238E27FC236}">
                <a16:creationId xmlns:a16="http://schemas.microsoft.com/office/drawing/2014/main" id="{0FC61BCF-F372-E1A3-6944-CB4C0E8505C1}"/>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04</a:t>
            </a:r>
          </a:p>
        </p:txBody>
      </p:sp>
    </p:spTree>
    <p:extLst>
      <p:ext uri="{BB962C8B-B14F-4D97-AF65-F5344CB8AC3E}">
        <p14:creationId xmlns:p14="http://schemas.microsoft.com/office/powerpoint/2010/main" val="35707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FE3A19B6-270D-44D0-1FE6-AC687CF3DBF2}"/>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E3DFAF0C-B8B0-B02A-3645-3E02A4BAFB9F}"/>
              </a:ext>
            </a:extLst>
          </p:cNvPr>
          <p:cNvPicPr/>
          <p:nvPr/>
        </p:nvPicPr>
        <p:blipFill>
          <a:blip r:embed="rId3"/>
          <a:stretch>
            <a:fillRect/>
          </a:stretch>
        </p:blipFill>
        <p:spPr>
          <a:xfrm>
            <a:off x="0" y="0"/>
            <a:ext cx="12192000" cy="6858000"/>
          </a:xfrm>
          <a:prstGeom prst="rect">
            <a:avLst/>
          </a:prstGeom>
        </p:spPr>
      </p:pic>
      <p:sp>
        <p:nvSpPr>
          <p:cNvPr id="7" name="Cheurón 6">
            <a:extLst>
              <a:ext uri="{FF2B5EF4-FFF2-40B4-BE49-F238E27FC236}">
                <a16:creationId xmlns:a16="http://schemas.microsoft.com/office/drawing/2014/main" id="{468C3858-8663-8E2F-8C7B-AEE055960860}"/>
              </a:ext>
            </a:extLst>
          </p:cNvPr>
          <p:cNvSpPr/>
          <p:nvPr/>
        </p:nvSpPr>
        <p:spPr>
          <a:xfrm>
            <a:off x="-243587" y="18346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1062525" y="509790"/>
            <a:ext cx="974309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4000" b="1" dirty="0">
                <a:solidFill>
                  <a:schemeClr val="bg1"/>
                </a:solidFill>
                <a:latin typeface="Arial" panose="020B0604020202020204" pitchFamily="34" charset="0"/>
                <a:ea typeface="+mn-ea"/>
                <a:cs typeface="Arial" panose="020B0604020202020204" pitchFamily="34" charset="0"/>
              </a:rPr>
              <a:t>FICHA TÉCNICA</a:t>
            </a:r>
            <a:endParaRPr kumimoji="0" lang="es-ES_tradnl"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2 Rectángulo"/>
          <p:cNvSpPr/>
          <p:nvPr/>
        </p:nvSpPr>
        <p:spPr>
          <a:xfrm>
            <a:off x="1955134" y="1915299"/>
            <a:ext cx="9493797" cy="1323439"/>
          </a:xfrm>
          <a:prstGeom prst="rect">
            <a:avLst/>
          </a:prstGeom>
        </p:spPr>
        <p:txBody>
          <a:bodyPr wrap="square">
            <a:spAutoFit/>
          </a:bodyPr>
          <a:lstStyle/>
          <a:p>
            <a:pPr lvl="0"/>
            <a:r>
              <a:rPr lang="es-ES" sz="1600" dirty="0">
                <a:solidFill>
                  <a:srgbClr val="404040"/>
                </a:solidFill>
                <a:latin typeface="Arial" panose="020B0604020202020204" pitchFamily="34" charset="0"/>
                <a:cs typeface="Arial" panose="020B0604020202020204" pitchFamily="34" charset="0"/>
              </a:rPr>
              <a:t>La </a:t>
            </a:r>
            <a:r>
              <a:rPr lang="es-ES" sz="1600" b="1" dirty="0">
                <a:solidFill>
                  <a:srgbClr val="404040"/>
                </a:solidFill>
                <a:latin typeface="Arial" panose="020B0604020202020204" pitchFamily="34" charset="0"/>
                <a:cs typeface="Arial" panose="020B0604020202020204" pitchFamily="34" charset="0"/>
              </a:rPr>
              <a:t>Subdirección de Promoción de la Participación </a:t>
            </a:r>
            <a:r>
              <a:rPr lang="es-ES" sz="1600" dirty="0">
                <a:solidFill>
                  <a:srgbClr val="404040"/>
                </a:solidFill>
                <a:latin typeface="Arial" panose="020B0604020202020204" pitchFamily="34" charset="0"/>
                <a:cs typeface="Arial" panose="020B0604020202020204" pitchFamily="34" charset="0"/>
              </a:rPr>
              <a:t>formula políticas públicas, estrategias y acciones encaminadas a la promoción de procesos de participación ciudadana, desarrollo social y conservación del espacio público. Seleccione tres (3) temáticas que considere deben incluirse en la Audiencia Pública de Rendición de Cuentas.</a:t>
            </a:r>
            <a:endParaRPr lang="es-CO" sz="1600" dirty="0">
              <a:solidFill>
                <a:srgbClr val="404040"/>
              </a:solidFill>
              <a:latin typeface="Arial" panose="020B0604020202020204" pitchFamily="34" charset="0"/>
              <a:cs typeface="Arial" panose="020B0604020202020204" pitchFamily="34" charset="0"/>
            </a:endParaRPr>
          </a:p>
          <a:p>
            <a:endParaRPr lang="es-CO" sz="1600" dirty="0">
              <a:solidFill>
                <a:srgbClr val="404040"/>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E65DE80D-9D57-E823-09DB-09D68616C9B3}"/>
              </a:ext>
            </a:extLst>
          </p:cNvPr>
          <p:cNvSpPr txBox="1"/>
          <p:nvPr/>
        </p:nvSpPr>
        <p:spPr>
          <a:xfrm>
            <a:off x="702111" y="2007827"/>
            <a:ext cx="1019908" cy="830997"/>
          </a:xfrm>
          <a:prstGeom prst="rect">
            <a:avLst/>
          </a:prstGeom>
          <a:noFill/>
        </p:spPr>
        <p:txBody>
          <a:bodyPr wrap="square" rtlCol="0">
            <a:spAutoFit/>
          </a:bodyPr>
          <a:lstStyle/>
          <a:p>
            <a:r>
              <a:rPr lang="es-CO" sz="4800" b="1" dirty="0">
                <a:solidFill>
                  <a:srgbClr val="FFA500"/>
                </a:solidFill>
                <a:latin typeface="Arial Black" panose="020B0604020202020204" pitchFamily="34" charset="0"/>
                <a:cs typeface="Arial Black" panose="020B0604020202020204" pitchFamily="34" charset="0"/>
              </a:rPr>
              <a:t>03</a:t>
            </a:r>
          </a:p>
        </p:txBody>
      </p:sp>
      <p:cxnSp>
        <p:nvCxnSpPr>
          <p:cNvPr id="22" name="Conector recto 21">
            <a:extLst>
              <a:ext uri="{FF2B5EF4-FFF2-40B4-BE49-F238E27FC236}">
                <a16:creationId xmlns:a16="http://schemas.microsoft.com/office/drawing/2014/main" id="{82BB8D52-D6A6-880F-3380-AF017C84B827}"/>
              </a:ext>
            </a:extLst>
          </p:cNvPr>
          <p:cNvCxnSpPr/>
          <p:nvPr/>
        </p:nvCxnSpPr>
        <p:spPr>
          <a:xfrm>
            <a:off x="709017" y="1798877"/>
            <a:ext cx="10800313" cy="0"/>
          </a:xfrm>
          <a:prstGeom prst="line">
            <a:avLst/>
          </a:prstGeom>
          <a:ln w="12700">
            <a:solidFill>
              <a:srgbClr val="FFA5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E303651-4C59-B50E-ED2B-A817B18D33BC}"/>
              </a:ext>
            </a:extLst>
          </p:cNvPr>
          <p:cNvCxnSpPr/>
          <p:nvPr/>
        </p:nvCxnSpPr>
        <p:spPr>
          <a:xfrm>
            <a:off x="709017" y="3064714"/>
            <a:ext cx="10800313" cy="0"/>
          </a:xfrm>
          <a:prstGeom prst="line">
            <a:avLst/>
          </a:prstGeom>
          <a:ln w="12700">
            <a:solidFill>
              <a:srgbClr val="FFA500"/>
            </a:solidFill>
          </a:ln>
        </p:spPr>
        <p:style>
          <a:lnRef idx="1">
            <a:schemeClr val="accent1"/>
          </a:lnRef>
          <a:fillRef idx="0">
            <a:schemeClr val="accent1"/>
          </a:fillRef>
          <a:effectRef idx="0">
            <a:schemeClr val="accent1"/>
          </a:effectRef>
          <a:fontRef idx="minor">
            <a:schemeClr val="tx1"/>
          </a:fontRef>
        </p:style>
      </p:cxnSp>
      <p:sp>
        <p:nvSpPr>
          <p:cNvPr id="25" name="Rectángulo redondeado 24">
            <a:extLst>
              <a:ext uri="{FF2B5EF4-FFF2-40B4-BE49-F238E27FC236}">
                <a16:creationId xmlns:a16="http://schemas.microsoft.com/office/drawing/2014/main" id="{40109DF4-666C-537F-3745-6FECD8D4CE13}"/>
              </a:ext>
            </a:extLst>
          </p:cNvPr>
          <p:cNvSpPr/>
          <p:nvPr/>
        </p:nvSpPr>
        <p:spPr>
          <a:xfrm>
            <a:off x="850535" y="3275594"/>
            <a:ext cx="5245466" cy="51768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redondeado 27">
            <a:extLst>
              <a:ext uri="{FF2B5EF4-FFF2-40B4-BE49-F238E27FC236}">
                <a16:creationId xmlns:a16="http://schemas.microsoft.com/office/drawing/2014/main" id="{5408DC86-BD5F-E2FD-772B-5A84BC1DD179}"/>
              </a:ext>
            </a:extLst>
          </p:cNvPr>
          <p:cNvSpPr/>
          <p:nvPr/>
        </p:nvSpPr>
        <p:spPr>
          <a:xfrm>
            <a:off x="850535" y="3830134"/>
            <a:ext cx="5245466" cy="44535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Rectángulo redondeado 31">
            <a:extLst>
              <a:ext uri="{FF2B5EF4-FFF2-40B4-BE49-F238E27FC236}">
                <a16:creationId xmlns:a16="http://schemas.microsoft.com/office/drawing/2014/main" id="{9FC0DF8A-E5DC-46C3-C767-15F10DF5582A}"/>
              </a:ext>
            </a:extLst>
          </p:cNvPr>
          <p:cNvSpPr/>
          <p:nvPr/>
        </p:nvSpPr>
        <p:spPr>
          <a:xfrm>
            <a:off x="6252852" y="3275594"/>
            <a:ext cx="5245466" cy="39872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redondeado 32">
            <a:extLst>
              <a:ext uri="{FF2B5EF4-FFF2-40B4-BE49-F238E27FC236}">
                <a16:creationId xmlns:a16="http://schemas.microsoft.com/office/drawing/2014/main" id="{58D28DE9-F34F-0BB8-F21F-0022C64BD6A5}"/>
              </a:ext>
            </a:extLst>
          </p:cNvPr>
          <p:cNvSpPr/>
          <p:nvPr/>
        </p:nvSpPr>
        <p:spPr>
          <a:xfrm>
            <a:off x="6252049" y="3715856"/>
            <a:ext cx="5245466" cy="68148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Rectángulo redondeado 33">
            <a:extLst>
              <a:ext uri="{FF2B5EF4-FFF2-40B4-BE49-F238E27FC236}">
                <a16:creationId xmlns:a16="http://schemas.microsoft.com/office/drawing/2014/main" id="{C1E6AA67-E89C-FE96-1E9F-0C99DFE45278}"/>
              </a:ext>
            </a:extLst>
          </p:cNvPr>
          <p:cNvSpPr/>
          <p:nvPr/>
        </p:nvSpPr>
        <p:spPr>
          <a:xfrm>
            <a:off x="6252852" y="4480363"/>
            <a:ext cx="5245466" cy="68148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CuadroTexto 36">
            <a:extLst>
              <a:ext uri="{FF2B5EF4-FFF2-40B4-BE49-F238E27FC236}">
                <a16:creationId xmlns:a16="http://schemas.microsoft.com/office/drawing/2014/main" id="{BB6A2B7F-9F5B-605C-BF56-9439C724EBC1}"/>
              </a:ext>
            </a:extLst>
          </p:cNvPr>
          <p:cNvSpPr txBox="1"/>
          <p:nvPr/>
        </p:nvSpPr>
        <p:spPr>
          <a:xfrm>
            <a:off x="6339588" y="3275594"/>
            <a:ext cx="5169742" cy="2185214"/>
          </a:xfrm>
          <a:prstGeom prst="rect">
            <a:avLst/>
          </a:prstGeom>
          <a:noFill/>
        </p:spPr>
        <p:txBody>
          <a:bodyPr wrap="square" rtlCol="0">
            <a:spAutoFit/>
          </a:bodyPr>
          <a:lstStyle/>
          <a:p>
            <a:pPr lvl="0">
              <a:lnSpc>
                <a:spcPct val="150000"/>
              </a:lnSpc>
            </a:pPr>
            <a:r>
              <a:rPr lang="es-ES" sz="1600" dirty="0">
                <a:solidFill>
                  <a:srgbClr val="404040"/>
                </a:solidFill>
                <a:latin typeface="Arial" panose="020B0604020202020204" pitchFamily="34" charset="0"/>
                <a:cs typeface="Arial" panose="020B0604020202020204" pitchFamily="34" charset="0"/>
              </a:rPr>
              <a:t>5. Pactos y mediación de conflictos.</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6. Acciones de fortalecimiento a instancias formales y no formales de participación.</a:t>
            </a:r>
            <a:endParaRPr lang="es-CO" sz="1600" dirty="0">
              <a:solidFill>
                <a:srgbClr val="404040"/>
              </a:solidFill>
              <a:latin typeface="Arial" panose="020B0604020202020204" pitchFamily="34" charset="0"/>
              <a:cs typeface="Arial" panose="020B0604020202020204" pitchFamily="34" charset="0"/>
            </a:endParaRPr>
          </a:p>
          <a:p>
            <a:pPr lvl="0">
              <a:lnSpc>
                <a:spcPct val="150000"/>
              </a:lnSpc>
            </a:pPr>
            <a:r>
              <a:rPr lang="es-ES" sz="1600" dirty="0">
                <a:solidFill>
                  <a:srgbClr val="404040"/>
                </a:solidFill>
                <a:latin typeface="Arial" panose="020B0604020202020204" pitchFamily="34" charset="0"/>
                <a:cs typeface="Arial" panose="020B0604020202020204" pitchFamily="34" charset="0"/>
              </a:rPr>
              <a:t>7. Procesos de formación en capacidades democráticas</a:t>
            </a:r>
            <a:endParaRPr lang="es-CO" sz="1600" dirty="0">
              <a:solidFill>
                <a:srgbClr val="404040"/>
              </a:solidFill>
              <a:latin typeface="Arial" panose="020B0604020202020204" pitchFamily="34" charset="0"/>
              <a:cs typeface="Arial" panose="020B0604020202020204" pitchFamily="34" charset="0"/>
            </a:endParaRPr>
          </a:p>
          <a:p>
            <a:endParaRPr lang="es-CO" sz="1600" dirty="0"/>
          </a:p>
        </p:txBody>
      </p:sp>
      <p:sp>
        <p:nvSpPr>
          <p:cNvPr id="38" name="Rectángulo redondeado 37">
            <a:extLst>
              <a:ext uri="{FF2B5EF4-FFF2-40B4-BE49-F238E27FC236}">
                <a16:creationId xmlns:a16="http://schemas.microsoft.com/office/drawing/2014/main" id="{7EFF97D7-C3B2-014E-90E3-675164FC84FD}"/>
              </a:ext>
            </a:extLst>
          </p:cNvPr>
          <p:cNvSpPr/>
          <p:nvPr/>
        </p:nvSpPr>
        <p:spPr>
          <a:xfrm>
            <a:off x="850535" y="4313610"/>
            <a:ext cx="5245466" cy="44535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redondeado 38">
            <a:extLst>
              <a:ext uri="{FF2B5EF4-FFF2-40B4-BE49-F238E27FC236}">
                <a16:creationId xmlns:a16="http://schemas.microsoft.com/office/drawing/2014/main" id="{B535E5E7-1DA4-CDC7-791C-2F9B80865599}"/>
              </a:ext>
            </a:extLst>
          </p:cNvPr>
          <p:cNvSpPr/>
          <p:nvPr/>
        </p:nvSpPr>
        <p:spPr>
          <a:xfrm>
            <a:off x="850535" y="4824090"/>
            <a:ext cx="5245466" cy="81019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CuadroTexto 25">
            <a:extLst>
              <a:ext uri="{FF2B5EF4-FFF2-40B4-BE49-F238E27FC236}">
                <a16:creationId xmlns:a16="http://schemas.microsoft.com/office/drawing/2014/main" id="{6B85113A-9629-7447-3EC8-8C8BDB3BDE90}"/>
              </a:ext>
            </a:extLst>
          </p:cNvPr>
          <p:cNvSpPr txBox="1"/>
          <p:nvPr/>
        </p:nvSpPr>
        <p:spPr>
          <a:xfrm>
            <a:off x="818939" y="3195338"/>
            <a:ext cx="5394372" cy="2308324"/>
          </a:xfrm>
          <a:prstGeom prst="rect">
            <a:avLst/>
          </a:prstGeom>
          <a:noFill/>
        </p:spPr>
        <p:txBody>
          <a:bodyPr wrap="square" rtlCol="0">
            <a:spAutoFit/>
          </a:bodyPr>
          <a:lstStyle/>
          <a:p>
            <a:pPr lvl="0">
              <a:lnSpc>
                <a:spcPct val="200000"/>
              </a:lnSpc>
            </a:pPr>
            <a:r>
              <a:rPr lang="es-ES" sz="1600" dirty="0">
                <a:solidFill>
                  <a:srgbClr val="404040"/>
                </a:solidFill>
                <a:latin typeface="Arial" panose="020B0604020202020204" pitchFamily="34" charset="0"/>
                <a:cs typeface="Arial" panose="020B0604020202020204" pitchFamily="34" charset="0"/>
              </a:rPr>
              <a:t>1. Obras con saldo pedagógico.</a:t>
            </a:r>
            <a:endParaRPr lang="es-CO" sz="1600" dirty="0">
              <a:solidFill>
                <a:srgbClr val="404040"/>
              </a:solidFill>
              <a:latin typeface="Arial" panose="020B0604020202020204" pitchFamily="34" charset="0"/>
              <a:cs typeface="Arial" panose="020B0604020202020204" pitchFamily="34" charset="0"/>
            </a:endParaRPr>
          </a:p>
          <a:p>
            <a:pPr lvl="0">
              <a:lnSpc>
                <a:spcPct val="200000"/>
              </a:lnSpc>
            </a:pPr>
            <a:r>
              <a:rPr lang="es-ES" sz="1600" dirty="0">
                <a:solidFill>
                  <a:srgbClr val="404040"/>
                </a:solidFill>
                <a:latin typeface="Arial" panose="020B0604020202020204" pitchFamily="34" charset="0"/>
                <a:cs typeface="Arial" panose="020B0604020202020204" pitchFamily="34" charset="0"/>
              </a:rPr>
              <a:t>2. Procesos de formación en capacidades democráticas.</a:t>
            </a:r>
            <a:endParaRPr lang="es-CO" sz="1600" dirty="0">
              <a:solidFill>
                <a:srgbClr val="404040"/>
              </a:solidFill>
              <a:latin typeface="Arial" panose="020B0604020202020204" pitchFamily="34" charset="0"/>
              <a:cs typeface="Arial" panose="020B0604020202020204" pitchFamily="34" charset="0"/>
            </a:endParaRPr>
          </a:p>
          <a:p>
            <a:pPr lvl="0">
              <a:lnSpc>
                <a:spcPct val="200000"/>
              </a:lnSpc>
            </a:pPr>
            <a:r>
              <a:rPr lang="es-ES" sz="1600" dirty="0">
                <a:solidFill>
                  <a:srgbClr val="404040"/>
                </a:solidFill>
                <a:latin typeface="Arial" panose="020B0604020202020204" pitchFamily="34" charset="0"/>
                <a:cs typeface="Arial" panose="020B0604020202020204" pitchFamily="34" charset="0"/>
              </a:rPr>
              <a:t>3. Presupuestos participativos.</a:t>
            </a:r>
          </a:p>
          <a:p>
            <a:pPr lvl="0"/>
            <a:endParaRPr lang="es-CO" sz="1600" dirty="0">
              <a:solidFill>
                <a:srgbClr val="404040"/>
              </a:solidFill>
              <a:latin typeface="Arial" panose="020B0604020202020204" pitchFamily="34" charset="0"/>
              <a:cs typeface="Arial" panose="020B0604020202020204" pitchFamily="34" charset="0"/>
            </a:endParaRPr>
          </a:p>
          <a:p>
            <a:pPr lvl="0"/>
            <a:r>
              <a:rPr lang="es-ES" sz="1600" dirty="0">
                <a:solidFill>
                  <a:srgbClr val="404040"/>
                </a:solidFill>
                <a:latin typeface="Arial" panose="020B0604020202020204" pitchFamily="34" charset="0"/>
                <a:cs typeface="Arial" panose="020B0604020202020204" pitchFamily="34" charset="0"/>
              </a:rPr>
              <a:t>4. Gestión del conocimiento y estrategias innovadoras de promoción de la participación (</a:t>
            </a:r>
            <a:r>
              <a:rPr lang="es-ES" sz="1600" dirty="0" err="1">
                <a:solidFill>
                  <a:srgbClr val="404040"/>
                </a:solidFill>
                <a:latin typeface="Arial" panose="020B0604020202020204" pitchFamily="34" charset="0"/>
                <a:cs typeface="Arial" panose="020B0604020202020204" pitchFamily="34" charset="0"/>
              </a:rPr>
              <a:t>ParticiLab</a:t>
            </a:r>
            <a:r>
              <a:rPr lang="es-ES" sz="1600" dirty="0">
                <a:solidFill>
                  <a:srgbClr val="404040"/>
                </a:solidFill>
                <a:latin typeface="Arial" panose="020B0604020202020204" pitchFamily="34" charset="0"/>
                <a:cs typeface="Arial" panose="020B0604020202020204" pitchFamily="34" charset="0"/>
              </a:rPr>
              <a:t>).</a:t>
            </a:r>
            <a:endParaRPr lang="es-CO" sz="1600" dirty="0">
              <a:solidFill>
                <a:srgbClr val="404040"/>
              </a:solidFill>
              <a:latin typeface="Arial" panose="020B0604020202020204" pitchFamily="34" charset="0"/>
              <a:cs typeface="Arial" panose="020B0604020202020204" pitchFamily="34" charset="0"/>
            </a:endParaRPr>
          </a:p>
        </p:txBody>
      </p:sp>
      <p:pic>
        <p:nvPicPr>
          <p:cNvPr id="40" name="Imagen 39">
            <a:extLst>
              <a:ext uri="{FF2B5EF4-FFF2-40B4-BE49-F238E27FC236}">
                <a16:creationId xmlns:a16="http://schemas.microsoft.com/office/drawing/2014/main" id="{ECB0EE84-5FFA-9AC3-936D-AE404191D591}"/>
              </a:ext>
            </a:extLst>
          </p:cNvPr>
          <p:cNvPicPr>
            <a:picLocks noChangeAspect="1"/>
          </p:cNvPicPr>
          <p:nvPr/>
        </p:nvPicPr>
        <p:blipFill>
          <a:blip r:embed="rId4"/>
          <a:stretch>
            <a:fillRect/>
          </a:stretch>
        </p:blipFill>
        <p:spPr>
          <a:xfrm>
            <a:off x="8415134" y="219788"/>
            <a:ext cx="668658" cy="974330"/>
          </a:xfrm>
          <a:prstGeom prst="rect">
            <a:avLst/>
          </a:prstGeom>
        </p:spPr>
      </p:pic>
      <p:pic>
        <p:nvPicPr>
          <p:cNvPr id="41" name="Imagen 40">
            <a:extLst>
              <a:ext uri="{FF2B5EF4-FFF2-40B4-BE49-F238E27FC236}">
                <a16:creationId xmlns:a16="http://schemas.microsoft.com/office/drawing/2014/main" id="{DF55AB42-E852-3B72-3475-A575EA3D8F7B}"/>
              </a:ext>
            </a:extLst>
          </p:cNvPr>
          <p:cNvPicPr>
            <a:picLocks noChangeAspect="1"/>
          </p:cNvPicPr>
          <p:nvPr/>
        </p:nvPicPr>
        <p:blipFill>
          <a:blip r:embed="rId5"/>
          <a:stretch>
            <a:fillRect/>
          </a:stretch>
        </p:blipFill>
        <p:spPr>
          <a:xfrm>
            <a:off x="7195480" y="471447"/>
            <a:ext cx="1436196" cy="1047275"/>
          </a:xfrm>
          <a:prstGeom prst="rect">
            <a:avLst/>
          </a:prstGeom>
        </p:spPr>
      </p:pic>
      <p:pic>
        <p:nvPicPr>
          <p:cNvPr id="42" name="Imagen 41">
            <a:extLst>
              <a:ext uri="{FF2B5EF4-FFF2-40B4-BE49-F238E27FC236}">
                <a16:creationId xmlns:a16="http://schemas.microsoft.com/office/drawing/2014/main" id="{CFB5F13C-9257-708B-E703-1E583F25EF99}"/>
              </a:ext>
            </a:extLst>
          </p:cNvPr>
          <p:cNvPicPr>
            <a:picLocks noChangeAspect="1"/>
          </p:cNvPicPr>
          <p:nvPr/>
        </p:nvPicPr>
        <p:blipFill>
          <a:blip r:embed="rId6"/>
          <a:stretch>
            <a:fillRect/>
          </a:stretch>
        </p:blipFill>
        <p:spPr>
          <a:xfrm>
            <a:off x="7902384" y="175192"/>
            <a:ext cx="643185" cy="993435"/>
          </a:xfrm>
          <a:prstGeom prst="rect">
            <a:avLst/>
          </a:prstGeom>
        </p:spPr>
      </p:pic>
      <p:pic>
        <p:nvPicPr>
          <p:cNvPr id="43" name="Imagen 42">
            <a:extLst>
              <a:ext uri="{FF2B5EF4-FFF2-40B4-BE49-F238E27FC236}">
                <a16:creationId xmlns:a16="http://schemas.microsoft.com/office/drawing/2014/main" id="{8E0C80D2-52EA-D55F-F73C-58D5A5EA0900}"/>
              </a:ext>
            </a:extLst>
          </p:cNvPr>
          <p:cNvPicPr>
            <a:picLocks noChangeAspect="1"/>
          </p:cNvPicPr>
          <p:nvPr/>
        </p:nvPicPr>
        <p:blipFill>
          <a:blip r:embed="rId7"/>
          <a:stretch>
            <a:fillRect/>
          </a:stretch>
        </p:blipFill>
        <p:spPr>
          <a:xfrm>
            <a:off x="8328353" y="803487"/>
            <a:ext cx="971853" cy="581108"/>
          </a:xfrm>
          <a:prstGeom prst="rect">
            <a:avLst/>
          </a:prstGeom>
        </p:spPr>
      </p:pic>
      <p:pic>
        <p:nvPicPr>
          <p:cNvPr id="2" name="Imagen 1">
            <a:extLst>
              <a:ext uri="{FF2B5EF4-FFF2-40B4-BE49-F238E27FC236}">
                <a16:creationId xmlns:a16="http://schemas.microsoft.com/office/drawing/2014/main" id="{A7E60D2D-77D6-AA49-B0BF-FBB291E7626A}"/>
              </a:ext>
            </a:extLst>
          </p:cNvPr>
          <p:cNvPicPr>
            <a:picLocks noChangeAspect="1"/>
          </p:cNvPicPr>
          <p:nvPr/>
        </p:nvPicPr>
        <p:blipFill>
          <a:blip r:embed="rId8"/>
          <a:stretch>
            <a:fillRect/>
          </a:stretch>
        </p:blipFill>
        <p:spPr>
          <a:xfrm>
            <a:off x="6685933" y="212316"/>
            <a:ext cx="952957" cy="1124388"/>
          </a:xfrm>
          <a:prstGeom prst="rect">
            <a:avLst/>
          </a:prstGeom>
        </p:spPr>
      </p:pic>
      <p:sp>
        <p:nvSpPr>
          <p:cNvPr id="5" name="TextBox 2">
            <a:extLst>
              <a:ext uri="{FF2B5EF4-FFF2-40B4-BE49-F238E27FC236}">
                <a16:creationId xmlns:a16="http://schemas.microsoft.com/office/drawing/2014/main" id="{9D67E17E-270A-05C0-4D41-0614D4CC4BC3}"/>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05</a:t>
            </a:r>
          </a:p>
        </p:txBody>
      </p:sp>
    </p:spTree>
    <p:extLst>
      <p:ext uri="{BB962C8B-B14F-4D97-AF65-F5344CB8AC3E}">
        <p14:creationId xmlns:p14="http://schemas.microsoft.com/office/powerpoint/2010/main" val="269675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D1EDA1C-BC30-A2C8-9748-A7276F6A8BF9}"/>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437821E1-F8FD-9F94-A9FC-9C6CA09DAA1C}"/>
              </a:ext>
            </a:extLst>
          </p:cNvPr>
          <p:cNvPicPr/>
          <p:nvPr/>
        </p:nvPicPr>
        <p:blipFill>
          <a:blip r:embed="rId2"/>
          <a:stretch>
            <a:fillRect/>
          </a:stretch>
        </p:blipFill>
        <p:spPr>
          <a:xfrm>
            <a:off x="0" y="0"/>
            <a:ext cx="12192000" cy="6858000"/>
          </a:xfrm>
          <a:prstGeom prst="rect">
            <a:avLst/>
          </a:prstGeom>
        </p:spPr>
      </p:pic>
      <p:sp>
        <p:nvSpPr>
          <p:cNvPr id="2" name="1 Título"/>
          <p:cNvSpPr>
            <a:spLocks noGrp="1"/>
          </p:cNvSpPr>
          <p:nvPr>
            <p:ph type="title"/>
          </p:nvPr>
        </p:nvSpPr>
        <p:spPr>
          <a:xfrm>
            <a:off x="1008678" y="100268"/>
            <a:ext cx="11506200" cy="1325563"/>
          </a:xfrm>
        </p:spPr>
        <p:txBody>
          <a:bodyPr>
            <a:normAutofit/>
          </a:bodyPr>
          <a:lstStyle/>
          <a:p>
            <a:r>
              <a:rPr lang="es-CO" sz="4000" b="1" dirty="0">
                <a:solidFill>
                  <a:schemeClr val="bg1"/>
                </a:solidFill>
                <a:latin typeface="Arial" panose="020B0604020202020204" pitchFamily="34" charset="0"/>
                <a:cs typeface="Arial" panose="020B0604020202020204" pitchFamily="34" charset="0"/>
              </a:rPr>
              <a:t>TEMAS PRIORIZADOS DE LA CIUDADAN</a:t>
            </a:r>
            <a:r>
              <a:rPr lang="es-ES_tradnl" sz="4000" b="1" dirty="0">
                <a:solidFill>
                  <a:schemeClr val="bg1"/>
                </a:solidFill>
                <a:latin typeface="Arial" panose="020B0604020202020204" pitchFamily="34" charset="0"/>
                <a:cs typeface="Arial" panose="020B0604020202020204" pitchFamily="34" charset="0"/>
              </a:rPr>
              <a:t>ÍA </a:t>
            </a:r>
            <a:endParaRPr lang="es-CO" sz="4000" b="1"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DB5731B5-9FC9-D988-20D2-D8DADA9C14AE}"/>
              </a:ext>
            </a:extLst>
          </p:cNvPr>
          <p:cNvSpPr txBox="1"/>
          <p:nvPr/>
        </p:nvSpPr>
        <p:spPr>
          <a:xfrm>
            <a:off x="2133600" y="2091163"/>
            <a:ext cx="9579598" cy="830997"/>
          </a:xfrm>
          <a:prstGeom prst="rect">
            <a:avLst/>
          </a:prstGeom>
          <a:noFill/>
        </p:spPr>
        <p:txBody>
          <a:bodyPr wrap="square" rtlCol="0">
            <a:spAutoFit/>
          </a:bodyPr>
          <a:lstStyle/>
          <a:p>
            <a:r>
              <a:rPr lang="es-ES" sz="1600" dirty="0">
                <a:solidFill>
                  <a:srgbClr val="404040"/>
                </a:solidFill>
                <a:latin typeface="Arial" panose="020B0604020202020204" pitchFamily="34" charset="0"/>
                <a:cs typeface="Arial" panose="020B0604020202020204" pitchFamily="34" charset="0"/>
              </a:rPr>
              <a:t>¿Qué otro aspecto o tema le gustaría que se tratara en la </a:t>
            </a:r>
            <a:r>
              <a:rPr lang="es-ES" sz="1600" b="1" dirty="0">
                <a:solidFill>
                  <a:srgbClr val="404040"/>
                </a:solidFill>
                <a:latin typeface="Arial" panose="020B0604020202020204" pitchFamily="34" charset="0"/>
                <a:cs typeface="Arial" panose="020B0604020202020204" pitchFamily="34" charset="0"/>
              </a:rPr>
              <a:t>Audiencia Pública de Rendición de Cuentas del IDPAC vigencia 2022</a:t>
            </a:r>
            <a:r>
              <a:rPr lang="es-ES" sz="1600" dirty="0">
                <a:solidFill>
                  <a:srgbClr val="404040"/>
                </a:solidFill>
                <a:latin typeface="Arial" panose="020B0604020202020204" pitchFamily="34" charset="0"/>
                <a:cs typeface="Arial" panose="020B0604020202020204" pitchFamily="34" charset="0"/>
              </a:rPr>
              <a:t>?</a:t>
            </a:r>
            <a:endParaRPr lang="es-CO" sz="1600" dirty="0">
              <a:solidFill>
                <a:srgbClr val="404040"/>
              </a:solidFill>
              <a:latin typeface="Arial" panose="020B0604020202020204" pitchFamily="34" charset="0"/>
              <a:cs typeface="Arial" panose="020B0604020202020204" pitchFamily="34" charset="0"/>
            </a:endParaRPr>
          </a:p>
          <a:p>
            <a:endParaRPr lang="es-CO" sz="1600" dirty="0">
              <a:solidFill>
                <a:srgbClr val="404040"/>
              </a:solidFill>
              <a:latin typeface="Arial" panose="020B0604020202020204" pitchFamily="34" charset="0"/>
              <a:cs typeface="Arial" panose="020B0604020202020204" pitchFamily="34" charset="0"/>
            </a:endParaRPr>
          </a:p>
        </p:txBody>
      </p:sp>
      <p:sp>
        <p:nvSpPr>
          <p:cNvPr id="8" name="Cheurón 7">
            <a:extLst>
              <a:ext uri="{FF2B5EF4-FFF2-40B4-BE49-F238E27FC236}">
                <a16:creationId xmlns:a16="http://schemas.microsoft.com/office/drawing/2014/main" id="{F307AE2D-B683-5A6A-3A76-491026C0966F}"/>
              </a:ext>
            </a:extLst>
          </p:cNvPr>
          <p:cNvSpPr/>
          <p:nvPr/>
        </p:nvSpPr>
        <p:spPr>
          <a:xfrm>
            <a:off x="-243587" y="18346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uadroTexto 9">
            <a:extLst>
              <a:ext uri="{FF2B5EF4-FFF2-40B4-BE49-F238E27FC236}">
                <a16:creationId xmlns:a16="http://schemas.microsoft.com/office/drawing/2014/main" id="{32B2BE4A-DB7B-F8F9-0BDC-51CCA2ABEE52}"/>
              </a:ext>
            </a:extLst>
          </p:cNvPr>
          <p:cNvSpPr txBox="1"/>
          <p:nvPr/>
        </p:nvSpPr>
        <p:spPr>
          <a:xfrm>
            <a:off x="709017" y="2048711"/>
            <a:ext cx="1019908" cy="830997"/>
          </a:xfrm>
          <a:prstGeom prst="rect">
            <a:avLst/>
          </a:prstGeom>
          <a:noFill/>
        </p:spPr>
        <p:txBody>
          <a:bodyPr wrap="square" rtlCol="0">
            <a:spAutoFit/>
          </a:bodyPr>
          <a:lstStyle/>
          <a:p>
            <a:r>
              <a:rPr lang="es-CO" sz="4800" b="1" dirty="0">
                <a:solidFill>
                  <a:srgbClr val="EB6A29"/>
                </a:solidFill>
                <a:latin typeface="Arial Black" panose="020B0604020202020204" pitchFamily="34" charset="0"/>
                <a:cs typeface="Arial Black" panose="020B0604020202020204" pitchFamily="34" charset="0"/>
              </a:rPr>
              <a:t>04</a:t>
            </a:r>
          </a:p>
        </p:txBody>
      </p:sp>
      <p:cxnSp>
        <p:nvCxnSpPr>
          <p:cNvPr id="11" name="Conector recto 10">
            <a:extLst>
              <a:ext uri="{FF2B5EF4-FFF2-40B4-BE49-F238E27FC236}">
                <a16:creationId xmlns:a16="http://schemas.microsoft.com/office/drawing/2014/main" id="{8A109EAA-3705-1DF6-1CC5-91EFAA877494}"/>
              </a:ext>
            </a:extLst>
          </p:cNvPr>
          <p:cNvCxnSpPr/>
          <p:nvPr/>
        </p:nvCxnSpPr>
        <p:spPr>
          <a:xfrm>
            <a:off x="709017" y="1798877"/>
            <a:ext cx="10800313" cy="0"/>
          </a:xfrm>
          <a:prstGeom prst="line">
            <a:avLst/>
          </a:prstGeom>
          <a:ln w="12700">
            <a:solidFill>
              <a:srgbClr val="EB6A29"/>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21AB6F72-0D05-69A8-0BC6-38786E3BEFBB}"/>
              </a:ext>
            </a:extLst>
          </p:cNvPr>
          <p:cNvCxnSpPr/>
          <p:nvPr/>
        </p:nvCxnSpPr>
        <p:spPr>
          <a:xfrm>
            <a:off x="709017" y="3064714"/>
            <a:ext cx="10800313" cy="0"/>
          </a:xfrm>
          <a:prstGeom prst="line">
            <a:avLst/>
          </a:prstGeom>
          <a:ln w="12700">
            <a:solidFill>
              <a:srgbClr val="EB6A29"/>
            </a:solidFill>
          </a:ln>
        </p:spPr>
        <p:style>
          <a:lnRef idx="1">
            <a:schemeClr val="accent1"/>
          </a:lnRef>
          <a:fillRef idx="0">
            <a:schemeClr val="accent1"/>
          </a:fillRef>
          <a:effectRef idx="0">
            <a:schemeClr val="accent1"/>
          </a:effectRef>
          <a:fontRef idx="minor">
            <a:schemeClr val="tx1"/>
          </a:fontRef>
        </p:style>
      </p:cxnSp>
      <p:sp>
        <p:nvSpPr>
          <p:cNvPr id="14" name="Rectángulo redondeado 13">
            <a:extLst>
              <a:ext uri="{FF2B5EF4-FFF2-40B4-BE49-F238E27FC236}">
                <a16:creationId xmlns:a16="http://schemas.microsoft.com/office/drawing/2014/main" id="{A3E48F03-3CCE-2A03-EF03-327CD45A5478}"/>
              </a:ext>
            </a:extLst>
          </p:cNvPr>
          <p:cNvSpPr/>
          <p:nvPr/>
        </p:nvSpPr>
        <p:spPr>
          <a:xfrm>
            <a:off x="709017" y="3518949"/>
            <a:ext cx="3127259" cy="2363668"/>
          </a:xfrm>
          <a:prstGeom prst="roundRect">
            <a:avLst>
              <a:gd name="adj" fmla="val 3814"/>
            </a:avLst>
          </a:prstGeom>
          <a:solidFill>
            <a:srgbClr val="EB6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67D3419B-2D35-DE94-5C52-0A28DB11BDC4}"/>
              </a:ext>
            </a:extLst>
          </p:cNvPr>
          <p:cNvSpPr txBox="1"/>
          <p:nvPr/>
        </p:nvSpPr>
        <p:spPr>
          <a:xfrm>
            <a:off x="1008678" y="3728180"/>
            <a:ext cx="2827598" cy="2154436"/>
          </a:xfrm>
          <a:prstGeom prst="rect">
            <a:avLst/>
          </a:prstGeom>
          <a:noFill/>
        </p:spPr>
        <p:txBody>
          <a:bodyPr wrap="square" rtlCol="0">
            <a:spAutoFit/>
          </a:bodyPr>
          <a:lstStyle/>
          <a:p>
            <a:pPr marL="0" indent="0">
              <a:buNone/>
            </a:pPr>
            <a:r>
              <a:rPr lang="es-CO" sz="1600" dirty="0">
                <a:solidFill>
                  <a:schemeClr val="bg1"/>
                </a:solidFill>
                <a:latin typeface="Arial" panose="020B0604020202020204" pitchFamily="34" charset="0"/>
                <a:cs typeface="Arial" panose="020B0604020202020204" pitchFamily="34" charset="0"/>
              </a:rPr>
              <a:t>Convocatorias para acceder a incentivos de fortalecimiento a las Organizaciones Sociales: 134 </a:t>
            </a:r>
          </a:p>
          <a:p>
            <a:pPr marL="0" indent="0">
              <a:buNone/>
            </a:pPr>
            <a:r>
              <a:rPr lang="es-CO" sz="3600" b="1" dirty="0">
                <a:solidFill>
                  <a:schemeClr val="bg1"/>
                </a:solidFill>
                <a:latin typeface="Arial" panose="020B0604020202020204" pitchFamily="34" charset="0"/>
                <a:cs typeface="Arial" panose="020B0604020202020204" pitchFamily="34" charset="0"/>
              </a:rPr>
              <a:t>27.13%  </a:t>
            </a:r>
            <a:endParaRPr lang="es-419" sz="3600" b="1" dirty="0">
              <a:solidFill>
                <a:schemeClr val="bg1"/>
              </a:solidFill>
              <a:latin typeface="Arial" panose="020B0604020202020204" pitchFamily="34" charset="0"/>
              <a:cs typeface="Arial" panose="020B0604020202020204" pitchFamily="34" charset="0"/>
            </a:endParaRPr>
          </a:p>
          <a:p>
            <a:endParaRPr lang="es-CO" dirty="0">
              <a:solidFill>
                <a:schemeClr val="bg1"/>
              </a:solidFill>
            </a:endParaRPr>
          </a:p>
        </p:txBody>
      </p:sp>
      <p:sp>
        <p:nvSpPr>
          <p:cNvPr id="17" name="Rectángulo redondeado 16">
            <a:extLst>
              <a:ext uri="{FF2B5EF4-FFF2-40B4-BE49-F238E27FC236}">
                <a16:creationId xmlns:a16="http://schemas.microsoft.com/office/drawing/2014/main" id="{0403114A-8B67-EEB7-2F43-F558DC9B30D4}"/>
              </a:ext>
            </a:extLst>
          </p:cNvPr>
          <p:cNvSpPr/>
          <p:nvPr/>
        </p:nvSpPr>
        <p:spPr>
          <a:xfrm>
            <a:off x="8355724" y="3518949"/>
            <a:ext cx="3127259" cy="2363668"/>
          </a:xfrm>
          <a:prstGeom prst="roundRect">
            <a:avLst>
              <a:gd name="adj" fmla="val 3814"/>
            </a:avLst>
          </a:prstGeom>
          <a:solidFill>
            <a:srgbClr val="EB6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a:extLst>
              <a:ext uri="{FF2B5EF4-FFF2-40B4-BE49-F238E27FC236}">
                <a16:creationId xmlns:a16="http://schemas.microsoft.com/office/drawing/2014/main" id="{80A816FB-37AC-2534-93BD-CA72777E818E}"/>
              </a:ext>
            </a:extLst>
          </p:cNvPr>
          <p:cNvSpPr/>
          <p:nvPr/>
        </p:nvSpPr>
        <p:spPr>
          <a:xfrm>
            <a:off x="4629376" y="3518949"/>
            <a:ext cx="3127259" cy="2363668"/>
          </a:xfrm>
          <a:prstGeom prst="roundRect">
            <a:avLst>
              <a:gd name="adj" fmla="val 3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6420DBDD-7ADE-7D05-9CD5-3877D4459A30}"/>
              </a:ext>
            </a:extLst>
          </p:cNvPr>
          <p:cNvSpPr txBox="1"/>
          <p:nvPr/>
        </p:nvSpPr>
        <p:spPr>
          <a:xfrm>
            <a:off x="4806953" y="3694638"/>
            <a:ext cx="2772103" cy="1631216"/>
          </a:xfrm>
          <a:prstGeom prst="rect">
            <a:avLst/>
          </a:prstGeom>
          <a:noFill/>
        </p:spPr>
        <p:txBody>
          <a:bodyPr wrap="square">
            <a:spAutoFit/>
          </a:bodyPr>
          <a:lstStyle/>
          <a:p>
            <a:pPr marL="0" indent="0">
              <a:buNone/>
            </a:pPr>
            <a:r>
              <a:rPr lang="es-CO" sz="1600" dirty="0">
                <a:solidFill>
                  <a:srgbClr val="404040"/>
                </a:solidFill>
                <a:latin typeface="Arial" panose="020B0604020202020204" pitchFamily="34" charset="0"/>
                <a:cs typeface="Arial" panose="020B0604020202020204" pitchFamily="34" charset="0"/>
              </a:rPr>
              <a:t>Modelo de fortalecimiento a las Organizaciones Sociales y Medios de Comunicación Comunitaria Alternativa: 101 </a:t>
            </a:r>
          </a:p>
          <a:p>
            <a:pPr marL="0" indent="0">
              <a:buNone/>
            </a:pPr>
            <a:r>
              <a:rPr lang="es-CO" sz="3600" b="1" dirty="0">
                <a:solidFill>
                  <a:srgbClr val="404040"/>
                </a:solidFill>
                <a:latin typeface="Arial" panose="020B0604020202020204" pitchFamily="34" charset="0"/>
                <a:cs typeface="Arial" panose="020B0604020202020204" pitchFamily="34" charset="0"/>
              </a:rPr>
              <a:t>20.45%   </a:t>
            </a:r>
            <a:endParaRPr lang="es-419" sz="3600" b="1" dirty="0">
              <a:solidFill>
                <a:srgbClr val="404040"/>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2CE46B26-0208-EB24-7202-94FBD238EBD6}"/>
              </a:ext>
            </a:extLst>
          </p:cNvPr>
          <p:cNvSpPr txBox="1"/>
          <p:nvPr/>
        </p:nvSpPr>
        <p:spPr>
          <a:xfrm>
            <a:off x="8512280" y="3694638"/>
            <a:ext cx="2772103" cy="892552"/>
          </a:xfrm>
          <a:prstGeom prst="rect">
            <a:avLst/>
          </a:prstGeom>
          <a:noFill/>
        </p:spPr>
        <p:txBody>
          <a:bodyPr wrap="square">
            <a:spAutoFit/>
          </a:bodyPr>
          <a:lstStyle/>
          <a:p>
            <a:pPr marL="0" indent="0">
              <a:buNone/>
            </a:pPr>
            <a:r>
              <a:rPr lang="es-CO" sz="1600" dirty="0">
                <a:solidFill>
                  <a:schemeClr val="bg1"/>
                </a:solidFill>
                <a:latin typeface="Arial" panose="020B0604020202020204" pitchFamily="34" charset="0"/>
                <a:cs typeface="Arial" panose="020B0604020202020204" pitchFamily="34" charset="0"/>
              </a:rPr>
              <a:t>Fondo </a:t>
            </a:r>
            <a:r>
              <a:rPr lang="es-CO" sz="1600" dirty="0" err="1">
                <a:solidFill>
                  <a:schemeClr val="bg1"/>
                </a:solidFill>
                <a:latin typeface="Arial" panose="020B0604020202020204" pitchFamily="34" charset="0"/>
                <a:cs typeface="Arial" panose="020B0604020202020204" pitchFamily="34" charset="0"/>
              </a:rPr>
              <a:t>Chikaná</a:t>
            </a:r>
            <a:r>
              <a:rPr lang="es-CO" sz="1600" dirty="0">
                <a:solidFill>
                  <a:schemeClr val="bg1"/>
                </a:solidFill>
                <a:latin typeface="Arial" panose="020B0604020202020204" pitchFamily="34" charset="0"/>
                <a:cs typeface="Arial" panose="020B0604020202020204" pitchFamily="34" charset="0"/>
              </a:rPr>
              <a:t>: 71 </a:t>
            </a:r>
          </a:p>
          <a:p>
            <a:pPr marL="0" indent="0">
              <a:buNone/>
            </a:pPr>
            <a:r>
              <a:rPr lang="es-CO" sz="3600" b="1" dirty="0">
                <a:solidFill>
                  <a:schemeClr val="bg1"/>
                </a:solidFill>
                <a:latin typeface="Arial" panose="020B0604020202020204" pitchFamily="34" charset="0"/>
                <a:cs typeface="Arial" panose="020B0604020202020204" pitchFamily="34" charset="0"/>
              </a:rPr>
              <a:t>14.37% </a:t>
            </a:r>
            <a:endParaRPr lang="es-419" sz="3600" b="1" dirty="0">
              <a:solidFill>
                <a:schemeClr val="bg1"/>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7254A612-8C54-AD16-DD3D-700AD1CFD8CB}"/>
              </a:ext>
            </a:extLst>
          </p:cNvPr>
          <p:cNvSpPr txBox="1"/>
          <p:nvPr/>
        </p:nvSpPr>
        <p:spPr>
          <a:xfrm>
            <a:off x="709017" y="3126999"/>
            <a:ext cx="6395544" cy="369332"/>
          </a:xfrm>
          <a:prstGeom prst="rect">
            <a:avLst/>
          </a:prstGeom>
          <a:noFill/>
        </p:spPr>
        <p:txBody>
          <a:bodyPr wrap="square">
            <a:spAutoFit/>
          </a:bodyPr>
          <a:lstStyle/>
          <a:p>
            <a:pPr marL="0" indent="0">
              <a:buNone/>
            </a:pPr>
            <a:r>
              <a:rPr lang="es-419" b="1" spc="600" dirty="0">
                <a:solidFill>
                  <a:srgbClr val="404040"/>
                </a:solidFill>
                <a:latin typeface="Arial" panose="020B0604020202020204" pitchFamily="34" charset="0"/>
                <a:cs typeface="Arial" panose="020B0604020202020204" pitchFamily="34" charset="0"/>
              </a:rPr>
              <a:t>PREGUNTA 1</a:t>
            </a:r>
          </a:p>
        </p:txBody>
      </p:sp>
      <p:sp>
        <p:nvSpPr>
          <p:cNvPr id="3" name="TextBox 2">
            <a:extLst>
              <a:ext uri="{FF2B5EF4-FFF2-40B4-BE49-F238E27FC236}">
                <a16:creationId xmlns:a16="http://schemas.microsoft.com/office/drawing/2014/main" id="{83FBB9B6-1EB6-5522-DDC2-25C556D114A1}"/>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06</a:t>
            </a:r>
          </a:p>
        </p:txBody>
      </p:sp>
    </p:spTree>
    <p:extLst>
      <p:ext uri="{BB962C8B-B14F-4D97-AF65-F5344CB8AC3E}">
        <p14:creationId xmlns:p14="http://schemas.microsoft.com/office/powerpoint/2010/main" val="99713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D1EDA1C-BC30-A2C8-9748-A7276F6A8BF9}"/>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437821E1-F8FD-9F94-A9FC-9C6CA09DAA1C}"/>
              </a:ext>
            </a:extLst>
          </p:cNvPr>
          <p:cNvPicPr/>
          <p:nvPr/>
        </p:nvPicPr>
        <p:blipFill>
          <a:blip r:embed="rId2"/>
          <a:stretch>
            <a:fillRect/>
          </a:stretch>
        </p:blipFill>
        <p:spPr>
          <a:xfrm>
            <a:off x="0" y="0"/>
            <a:ext cx="12192000" cy="6858000"/>
          </a:xfrm>
          <a:prstGeom prst="rect">
            <a:avLst/>
          </a:prstGeom>
        </p:spPr>
      </p:pic>
      <p:sp>
        <p:nvSpPr>
          <p:cNvPr id="2" name="1 Título"/>
          <p:cNvSpPr>
            <a:spLocks noGrp="1"/>
          </p:cNvSpPr>
          <p:nvPr>
            <p:ph type="title"/>
          </p:nvPr>
        </p:nvSpPr>
        <p:spPr>
          <a:xfrm>
            <a:off x="1008678" y="100268"/>
            <a:ext cx="11506200" cy="1325563"/>
          </a:xfrm>
        </p:spPr>
        <p:txBody>
          <a:bodyPr>
            <a:normAutofit/>
          </a:bodyPr>
          <a:lstStyle/>
          <a:p>
            <a:r>
              <a:rPr lang="es-CO" sz="4000" b="1" dirty="0">
                <a:solidFill>
                  <a:schemeClr val="bg1"/>
                </a:solidFill>
                <a:latin typeface="Arial" panose="020B0604020202020204" pitchFamily="34" charset="0"/>
                <a:cs typeface="Arial" panose="020B0604020202020204" pitchFamily="34" charset="0"/>
              </a:rPr>
              <a:t>TEMAS PRIORIZADOS DE LA CIUDADAN</a:t>
            </a:r>
            <a:r>
              <a:rPr lang="es-ES_tradnl" sz="4000" b="1" dirty="0">
                <a:solidFill>
                  <a:schemeClr val="bg1"/>
                </a:solidFill>
                <a:latin typeface="Arial" panose="020B0604020202020204" pitchFamily="34" charset="0"/>
                <a:cs typeface="Arial" panose="020B0604020202020204" pitchFamily="34" charset="0"/>
              </a:rPr>
              <a:t>ÍA </a:t>
            </a:r>
            <a:endParaRPr lang="es-CO" sz="4000" b="1"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DB5731B5-9FC9-D988-20D2-D8DADA9C14AE}"/>
              </a:ext>
            </a:extLst>
          </p:cNvPr>
          <p:cNvSpPr txBox="1"/>
          <p:nvPr/>
        </p:nvSpPr>
        <p:spPr>
          <a:xfrm>
            <a:off x="2133600" y="2091163"/>
            <a:ext cx="9579598" cy="830997"/>
          </a:xfrm>
          <a:prstGeom prst="rect">
            <a:avLst/>
          </a:prstGeom>
          <a:noFill/>
        </p:spPr>
        <p:txBody>
          <a:bodyPr wrap="square" rtlCol="0">
            <a:spAutoFit/>
          </a:bodyPr>
          <a:lstStyle/>
          <a:p>
            <a:r>
              <a:rPr lang="es-ES" sz="1600" dirty="0">
                <a:solidFill>
                  <a:srgbClr val="404040"/>
                </a:solidFill>
                <a:latin typeface="Arial" panose="020B0604020202020204" pitchFamily="34" charset="0"/>
                <a:cs typeface="Arial" panose="020B0604020202020204" pitchFamily="34" charset="0"/>
              </a:rPr>
              <a:t>¿Qué otro aspecto o tema le gustaría que se tratara en la </a:t>
            </a:r>
            <a:r>
              <a:rPr lang="es-ES" sz="1600" b="1" dirty="0">
                <a:solidFill>
                  <a:srgbClr val="404040"/>
                </a:solidFill>
                <a:latin typeface="Arial" panose="020B0604020202020204" pitchFamily="34" charset="0"/>
                <a:cs typeface="Arial" panose="020B0604020202020204" pitchFamily="34" charset="0"/>
              </a:rPr>
              <a:t>Audiencia Pública de Rendición de Cuentas del IDPAC vigencia 2022</a:t>
            </a:r>
            <a:r>
              <a:rPr lang="es-ES" sz="1600" dirty="0">
                <a:solidFill>
                  <a:srgbClr val="404040"/>
                </a:solidFill>
                <a:latin typeface="Arial" panose="020B0604020202020204" pitchFamily="34" charset="0"/>
                <a:cs typeface="Arial" panose="020B0604020202020204" pitchFamily="34" charset="0"/>
              </a:rPr>
              <a:t>?</a:t>
            </a:r>
            <a:endParaRPr lang="es-CO" sz="1600" dirty="0">
              <a:solidFill>
                <a:srgbClr val="404040"/>
              </a:solidFill>
              <a:latin typeface="Arial" panose="020B0604020202020204" pitchFamily="34" charset="0"/>
              <a:cs typeface="Arial" panose="020B0604020202020204" pitchFamily="34" charset="0"/>
            </a:endParaRPr>
          </a:p>
          <a:p>
            <a:endParaRPr lang="es-CO" sz="1600" dirty="0">
              <a:solidFill>
                <a:srgbClr val="404040"/>
              </a:solidFill>
              <a:latin typeface="Arial" panose="020B0604020202020204" pitchFamily="34" charset="0"/>
              <a:cs typeface="Arial" panose="020B0604020202020204" pitchFamily="34" charset="0"/>
            </a:endParaRPr>
          </a:p>
        </p:txBody>
      </p:sp>
      <p:sp>
        <p:nvSpPr>
          <p:cNvPr id="8" name="Cheurón 7">
            <a:extLst>
              <a:ext uri="{FF2B5EF4-FFF2-40B4-BE49-F238E27FC236}">
                <a16:creationId xmlns:a16="http://schemas.microsoft.com/office/drawing/2014/main" id="{F307AE2D-B683-5A6A-3A76-491026C0966F}"/>
              </a:ext>
            </a:extLst>
          </p:cNvPr>
          <p:cNvSpPr/>
          <p:nvPr/>
        </p:nvSpPr>
        <p:spPr>
          <a:xfrm>
            <a:off x="-243587" y="18346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uadroTexto 9">
            <a:extLst>
              <a:ext uri="{FF2B5EF4-FFF2-40B4-BE49-F238E27FC236}">
                <a16:creationId xmlns:a16="http://schemas.microsoft.com/office/drawing/2014/main" id="{32B2BE4A-DB7B-F8F9-0BDC-51CCA2ABEE52}"/>
              </a:ext>
            </a:extLst>
          </p:cNvPr>
          <p:cNvSpPr txBox="1"/>
          <p:nvPr/>
        </p:nvSpPr>
        <p:spPr>
          <a:xfrm>
            <a:off x="709017" y="2048711"/>
            <a:ext cx="1019908" cy="830997"/>
          </a:xfrm>
          <a:prstGeom prst="rect">
            <a:avLst/>
          </a:prstGeom>
          <a:noFill/>
        </p:spPr>
        <p:txBody>
          <a:bodyPr wrap="square" rtlCol="0">
            <a:spAutoFit/>
          </a:bodyPr>
          <a:lstStyle/>
          <a:p>
            <a:r>
              <a:rPr lang="es-CO" sz="4800" b="1" dirty="0">
                <a:solidFill>
                  <a:srgbClr val="009468"/>
                </a:solidFill>
                <a:latin typeface="Arial Black" panose="020B0604020202020204" pitchFamily="34" charset="0"/>
                <a:cs typeface="Arial Black" panose="020B0604020202020204" pitchFamily="34" charset="0"/>
              </a:rPr>
              <a:t>04</a:t>
            </a:r>
          </a:p>
        </p:txBody>
      </p:sp>
      <p:cxnSp>
        <p:nvCxnSpPr>
          <p:cNvPr id="11" name="Conector recto 10">
            <a:extLst>
              <a:ext uri="{FF2B5EF4-FFF2-40B4-BE49-F238E27FC236}">
                <a16:creationId xmlns:a16="http://schemas.microsoft.com/office/drawing/2014/main" id="{8A109EAA-3705-1DF6-1CC5-91EFAA877494}"/>
              </a:ext>
            </a:extLst>
          </p:cNvPr>
          <p:cNvCxnSpPr/>
          <p:nvPr/>
        </p:nvCxnSpPr>
        <p:spPr>
          <a:xfrm>
            <a:off x="709017" y="1798877"/>
            <a:ext cx="10800313" cy="0"/>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21AB6F72-0D05-69A8-0BC6-38786E3BEFBB}"/>
              </a:ext>
            </a:extLst>
          </p:cNvPr>
          <p:cNvCxnSpPr/>
          <p:nvPr/>
        </p:nvCxnSpPr>
        <p:spPr>
          <a:xfrm>
            <a:off x="709017" y="3064714"/>
            <a:ext cx="10800313" cy="0"/>
          </a:xfrm>
          <a:prstGeom prst="line">
            <a:avLst/>
          </a:prstGeom>
          <a:ln w="12700">
            <a:solidFill>
              <a:srgbClr val="009468"/>
            </a:solidFill>
          </a:ln>
        </p:spPr>
        <p:style>
          <a:lnRef idx="1">
            <a:schemeClr val="accent1"/>
          </a:lnRef>
          <a:fillRef idx="0">
            <a:schemeClr val="accent1"/>
          </a:fillRef>
          <a:effectRef idx="0">
            <a:schemeClr val="accent1"/>
          </a:effectRef>
          <a:fontRef idx="minor">
            <a:schemeClr val="tx1"/>
          </a:fontRef>
        </p:style>
      </p:cxnSp>
      <p:sp>
        <p:nvSpPr>
          <p:cNvPr id="14" name="Rectángulo redondeado 13">
            <a:extLst>
              <a:ext uri="{FF2B5EF4-FFF2-40B4-BE49-F238E27FC236}">
                <a16:creationId xmlns:a16="http://schemas.microsoft.com/office/drawing/2014/main" id="{A3E48F03-3CCE-2A03-EF03-327CD45A5478}"/>
              </a:ext>
            </a:extLst>
          </p:cNvPr>
          <p:cNvSpPr/>
          <p:nvPr/>
        </p:nvSpPr>
        <p:spPr>
          <a:xfrm>
            <a:off x="709017" y="3518949"/>
            <a:ext cx="3127259" cy="2363668"/>
          </a:xfrm>
          <a:prstGeom prst="roundRect">
            <a:avLst>
              <a:gd name="adj" fmla="val 3814"/>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67D3419B-2D35-DE94-5C52-0A28DB11BDC4}"/>
              </a:ext>
            </a:extLst>
          </p:cNvPr>
          <p:cNvSpPr txBox="1"/>
          <p:nvPr/>
        </p:nvSpPr>
        <p:spPr>
          <a:xfrm>
            <a:off x="818938" y="3868045"/>
            <a:ext cx="2977429" cy="1384995"/>
          </a:xfrm>
          <a:prstGeom prst="rect">
            <a:avLst/>
          </a:prstGeom>
          <a:noFill/>
        </p:spPr>
        <p:txBody>
          <a:bodyPr wrap="square" rtlCol="0">
            <a:spAutoFit/>
          </a:bodyPr>
          <a:lstStyle/>
          <a:p>
            <a:pPr marL="0" indent="0">
              <a:buNone/>
            </a:pPr>
            <a:r>
              <a:rPr lang="es-CO" sz="1600" dirty="0">
                <a:solidFill>
                  <a:schemeClr val="bg1"/>
                </a:solidFill>
                <a:latin typeface="Arial" panose="020B0604020202020204" pitchFamily="34" charset="0"/>
                <a:cs typeface="Arial" panose="020B0604020202020204" pitchFamily="34" charset="0"/>
              </a:rPr>
              <a:t>Política Pública de Acción Comunal para el desarrollo de la comunidad 2023-2034.: 98 </a:t>
            </a:r>
          </a:p>
          <a:p>
            <a:pPr marL="0" indent="0">
              <a:buNone/>
            </a:pPr>
            <a:r>
              <a:rPr lang="es-CO" sz="3600" b="1" dirty="0">
                <a:solidFill>
                  <a:schemeClr val="bg1"/>
                </a:solidFill>
                <a:latin typeface="Arial" panose="020B0604020202020204" pitchFamily="34" charset="0"/>
                <a:cs typeface="Arial" panose="020B0604020202020204" pitchFamily="34" charset="0"/>
              </a:rPr>
              <a:t>16.58%   </a:t>
            </a:r>
            <a:endParaRPr lang="es-419" sz="3600" b="1" dirty="0">
              <a:solidFill>
                <a:schemeClr val="bg1"/>
              </a:solidFill>
              <a:latin typeface="Arial" panose="020B0604020202020204" pitchFamily="34" charset="0"/>
              <a:cs typeface="Arial" panose="020B0604020202020204" pitchFamily="34" charset="0"/>
            </a:endParaRPr>
          </a:p>
        </p:txBody>
      </p:sp>
      <p:sp>
        <p:nvSpPr>
          <p:cNvPr id="17" name="Rectángulo redondeado 16">
            <a:extLst>
              <a:ext uri="{FF2B5EF4-FFF2-40B4-BE49-F238E27FC236}">
                <a16:creationId xmlns:a16="http://schemas.microsoft.com/office/drawing/2014/main" id="{0403114A-8B67-EEB7-2F43-F558DC9B30D4}"/>
              </a:ext>
            </a:extLst>
          </p:cNvPr>
          <p:cNvSpPr/>
          <p:nvPr/>
        </p:nvSpPr>
        <p:spPr>
          <a:xfrm>
            <a:off x="8355724" y="3518949"/>
            <a:ext cx="3127259" cy="2363668"/>
          </a:xfrm>
          <a:prstGeom prst="roundRect">
            <a:avLst>
              <a:gd name="adj" fmla="val 3814"/>
            </a:avLst>
          </a:prstGeom>
          <a:solidFill>
            <a:srgbClr val="009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a:extLst>
              <a:ext uri="{FF2B5EF4-FFF2-40B4-BE49-F238E27FC236}">
                <a16:creationId xmlns:a16="http://schemas.microsoft.com/office/drawing/2014/main" id="{80A816FB-37AC-2534-93BD-CA72777E818E}"/>
              </a:ext>
            </a:extLst>
          </p:cNvPr>
          <p:cNvSpPr/>
          <p:nvPr/>
        </p:nvSpPr>
        <p:spPr>
          <a:xfrm>
            <a:off x="4629376" y="3518949"/>
            <a:ext cx="3127259" cy="2363668"/>
          </a:xfrm>
          <a:prstGeom prst="roundRect">
            <a:avLst>
              <a:gd name="adj" fmla="val 3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6420DBDD-7ADE-7D05-9CD5-3877D4459A30}"/>
              </a:ext>
            </a:extLst>
          </p:cNvPr>
          <p:cNvSpPr txBox="1"/>
          <p:nvPr/>
        </p:nvSpPr>
        <p:spPr>
          <a:xfrm>
            <a:off x="4806953" y="3694638"/>
            <a:ext cx="2772103" cy="1877437"/>
          </a:xfrm>
          <a:prstGeom prst="rect">
            <a:avLst/>
          </a:prstGeom>
          <a:noFill/>
        </p:spPr>
        <p:txBody>
          <a:bodyPr wrap="square">
            <a:spAutoFit/>
          </a:bodyPr>
          <a:lstStyle/>
          <a:p>
            <a:pPr marL="0" indent="0">
              <a:buNone/>
            </a:pPr>
            <a:r>
              <a:rPr lang="es-CO" sz="1600" dirty="0">
                <a:solidFill>
                  <a:srgbClr val="404040"/>
                </a:solidFill>
                <a:latin typeface="Arial" panose="020B0604020202020204" pitchFamily="34" charset="0"/>
                <a:cs typeface="Arial" panose="020B0604020202020204" pitchFamily="34" charset="0"/>
              </a:rPr>
              <a:t>Fortalecimiento a organizaciones comunales de primer, segundo y tercer grado:  95</a:t>
            </a:r>
          </a:p>
          <a:p>
            <a:pPr marL="0" indent="0">
              <a:buNone/>
            </a:pPr>
            <a:endParaRPr lang="es-CO" sz="1600" dirty="0">
              <a:solidFill>
                <a:srgbClr val="404040"/>
              </a:solidFill>
              <a:latin typeface="Arial" panose="020B0604020202020204" pitchFamily="34" charset="0"/>
              <a:cs typeface="Arial" panose="020B0604020202020204" pitchFamily="34" charset="0"/>
            </a:endParaRPr>
          </a:p>
          <a:p>
            <a:pPr marL="0" indent="0">
              <a:buNone/>
            </a:pPr>
            <a:r>
              <a:rPr lang="es-CO" sz="3600" b="1" dirty="0">
                <a:solidFill>
                  <a:srgbClr val="404040"/>
                </a:solidFill>
                <a:latin typeface="Arial" panose="020B0604020202020204" pitchFamily="34" charset="0"/>
                <a:cs typeface="Arial" panose="020B0604020202020204" pitchFamily="34" charset="0"/>
              </a:rPr>
              <a:t>16.07%   </a:t>
            </a:r>
            <a:endParaRPr lang="es-419" sz="3600" b="1" dirty="0">
              <a:solidFill>
                <a:srgbClr val="404040"/>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2CE46B26-0208-EB24-7202-94FBD238EBD6}"/>
              </a:ext>
            </a:extLst>
          </p:cNvPr>
          <p:cNvSpPr txBox="1"/>
          <p:nvPr/>
        </p:nvSpPr>
        <p:spPr>
          <a:xfrm>
            <a:off x="8512280" y="3694638"/>
            <a:ext cx="2772103" cy="1384995"/>
          </a:xfrm>
          <a:prstGeom prst="rect">
            <a:avLst/>
          </a:prstGeom>
          <a:noFill/>
        </p:spPr>
        <p:txBody>
          <a:bodyPr wrap="square">
            <a:spAutoFit/>
          </a:bodyPr>
          <a:lstStyle/>
          <a:p>
            <a:pPr marL="0" indent="0">
              <a:buNone/>
            </a:pPr>
            <a:r>
              <a:rPr lang="es-CO" sz="1600" dirty="0">
                <a:solidFill>
                  <a:schemeClr val="bg1"/>
                </a:solidFill>
                <a:latin typeface="Arial" panose="020B0604020202020204" pitchFamily="34" charset="0"/>
                <a:cs typeface="Arial" panose="020B0604020202020204" pitchFamily="34" charset="0"/>
              </a:rPr>
              <a:t>Inspección, vigilancia y Control – IVC: 93</a:t>
            </a:r>
          </a:p>
          <a:p>
            <a:pPr marL="0" indent="0">
              <a:buNone/>
            </a:pPr>
            <a:endParaRPr lang="es-CO" sz="1600" dirty="0">
              <a:solidFill>
                <a:schemeClr val="bg1"/>
              </a:solidFill>
              <a:latin typeface="Arial" panose="020B0604020202020204" pitchFamily="34" charset="0"/>
              <a:cs typeface="Arial" panose="020B0604020202020204" pitchFamily="34" charset="0"/>
            </a:endParaRPr>
          </a:p>
          <a:p>
            <a:pPr marL="0" indent="0">
              <a:buNone/>
            </a:pPr>
            <a:r>
              <a:rPr lang="es-CO" sz="3600" b="1" dirty="0">
                <a:solidFill>
                  <a:schemeClr val="bg1"/>
                </a:solidFill>
                <a:latin typeface="Arial" panose="020B0604020202020204" pitchFamily="34" charset="0"/>
                <a:cs typeface="Arial" panose="020B0604020202020204" pitchFamily="34" charset="0"/>
              </a:rPr>
              <a:t>15.74% </a:t>
            </a:r>
          </a:p>
        </p:txBody>
      </p:sp>
      <p:sp>
        <p:nvSpPr>
          <p:cNvPr id="25" name="CuadroTexto 24">
            <a:extLst>
              <a:ext uri="{FF2B5EF4-FFF2-40B4-BE49-F238E27FC236}">
                <a16:creationId xmlns:a16="http://schemas.microsoft.com/office/drawing/2014/main" id="{7254A612-8C54-AD16-DD3D-700AD1CFD8CB}"/>
              </a:ext>
            </a:extLst>
          </p:cNvPr>
          <p:cNvSpPr txBox="1"/>
          <p:nvPr/>
        </p:nvSpPr>
        <p:spPr>
          <a:xfrm>
            <a:off x="709017" y="3126999"/>
            <a:ext cx="6395544" cy="369332"/>
          </a:xfrm>
          <a:prstGeom prst="rect">
            <a:avLst/>
          </a:prstGeom>
          <a:noFill/>
        </p:spPr>
        <p:txBody>
          <a:bodyPr wrap="square">
            <a:spAutoFit/>
          </a:bodyPr>
          <a:lstStyle/>
          <a:p>
            <a:pPr marL="0" indent="0">
              <a:buNone/>
            </a:pPr>
            <a:r>
              <a:rPr lang="es-419" b="1" spc="600" dirty="0">
                <a:solidFill>
                  <a:srgbClr val="404040"/>
                </a:solidFill>
                <a:latin typeface="Arial" panose="020B0604020202020204" pitchFamily="34" charset="0"/>
                <a:cs typeface="Arial" panose="020B0604020202020204" pitchFamily="34" charset="0"/>
              </a:rPr>
              <a:t>PREGUNTA 2</a:t>
            </a:r>
          </a:p>
        </p:txBody>
      </p:sp>
      <p:sp>
        <p:nvSpPr>
          <p:cNvPr id="3" name="TextBox 2">
            <a:extLst>
              <a:ext uri="{FF2B5EF4-FFF2-40B4-BE49-F238E27FC236}">
                <a16:creationId xmlns:a16="http://schemas.microsoft.com/office/drawing/2014/main" id="{B8DCD3C7-731A-524E-CD4F-6E08A0CCD9CE}"/>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07</a:t>
            </a:r>
          </a:p>
        </p:txBody>
      </p:sp>
    </p:spTree>
    <p:extLst>
      <p:ext uri="{BB962C8B-B14F-4D97-AF65-F5344CB8AC3E}">
        <p14:creationId xmlns:p14="http://schemas.microsoft.com/office/powerpoint/2010/main" val="391280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D1EDA1C-BC30-A2C8-9748-A7276F6A8BF9}"/>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437821E1-F8FD-9F94-A9FC-9C6CA09DAA1C}"/>
              </a:ext>
            </a:extLst>
          </p:cNvPr>
          <p:cNvPicPr/>
          <p:nvPr/>
        </p:nvPicPr>
        <p:blipFill>
          <a:blip r:embed="rId2"/>
          <a:stretch>
            <a:fillRect/>
          </a:stretch>
        </p:blipFill>
        <p:spPr>
          <a:xfrm>
            <a:off x="0" y="0"/>
            <a:ext cx="12192000" cy="6858000"/>
          </a:xfrm>
          <a:prstGeom prst="rect">
            <a:avLst/>
          </a:prstGeom>
        </p:spPr>
      </p:pic>
      <p:sp>
        <p:nvSpPr>
          <p:cNvPr id="2" name="1 Título"/>
          <p:cNvSpPr>
            <a:spLocks noGrp="1"/>
          </p:cNvSpPr>
          <p:nvPr>
            <p:ph type="title"/>
          </p:nvPr>
        </p:nvSpPr>
        <p:spPr>
          <a:xfrm>
            <a:off x="1008678" y="100268"/>
            <a:ext cx="11506200" cy="1325563"/>
          </a:xfrm>
        </p:spPr>
        <p:txBody>
          <a:bodyPr>
            <a:normAutofit/>
          </a:bodyPr>
          <a:lstStyle/>
          <a:p>
            <a:r>
              <a:rPr lang="es-CO" sz="4000" b="1" dirty="0">
                <a:solidFill>
                  <a:schemeClr val="bg1"/>
                </a:solidFill>
                <a:latin typeface="Arial" panose="020B0604020202020204" pitchFamily="34" charset="0"/>
                <a:cs typeface="Arial" panose="020B0604020202020204" pitchFamily="34" charset="0"/>
              </a:rPr>
              <a:t>TEMAS PRIORIZADOS DE LA CIUDADAN</a:t>
            </a:r>
            <a:r>
              <a:rPr lang="es-ES_tradnl" sz="4000" b="1" dirty="0">
                <a:solidFill>
                  <a:schemeClr val="bg1"/>
                </a:solidFill>
                <a:latin typeface="Arial" panose="020B0604020202020204" pitchFamily="34" charset="0"/>
                <a:cs typeface="Arial" panose="020B0604020202020204" pitchFamily="34" charset="0"/>
              </a:rPr>
              <a:t>ÍA </a:t>
            </a:r>
            <a:endParaRPr lang="es-CO" sz="4000" b="1" dirty="0">
              <a:solidFill>
                <a:schemeClr val="bg1"/>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DB5731B5-9FC9-D988-20D2-D8DADA9C14AE}"/>
              </a:ext>
            </a:extLst>
          </p:cNvPr>
          <p:cNvSpPr txBox="1"/>
          <p:nvPr/>
        </p:nvSpPr>
        <p:spPr>
          <a:xfrm>
            <a:off x="2133600" y="2091163"/>
            <a:ext cx="9579598" cy="830997"/>
          </a:xfrm>
          <a:prstGeom prst="rect">
            <a:avLst/>
          </a:prstGeom>
          <a:noFill/>
        </p:spPr>
        <p:txBody>
          <a:bodyPr wrap="square" rtlCol="0">
            <a:spAutoFit/>
          </a:bodyPr>
          <a:lstStyle/>
          <a:p>
            <a:r>
              <a:rPr lang="es-ES" sz="1600" dirty="0">
                <a:solidFill>
                  <a:srgbClr val="404040"/>
                </a:solidFill>
                <a:latin typeface="Arial" panose="020B0604020202020204" pitchFamily="34" charset="0"/>
                <a:cs typeface="Arial" panose="020B0604020202020204" pitchFamily="34" charset="0"/>
              </a:rPr>
              <a:t>¿Qué otro aspecto o tema le gustaría que se tratara en la </a:t>
            </a:r>
            <a:r>
              <a:rPr lang="es-ES" sz="1600" b="1" dirty="0">
                <a:solidFill>
                  <a:srgbClr val="404040"/>
                </a:solidFill>
                <a:latin typeface="Arial" panose="020B0604020202020204" pitchFamily="34" charset="0"/>
                <a:cs typeface="Arial" panose="020B0604020202020204" pitchFamily="34" charset="0"/>
              </a:rPr>
              <a:t>Audiencia Pública de Rendición de Cuentas del IDPAC vigencia 2022</a:t>
            </a:r>
            <a:r>
              <a:rPr lang="es-ES" sz="1600" dirty="0">
                <a:solidFill>
                  <a:srgbClr val="404040"/>
                </a:solidFill>
                <a:latin typeface="Arial" panose="020B0604020202020204" pitchFamily="34" charset="0"/>
                <a:cs typeface="Arial" panose="020B0604020202020204" pitchFamily="34" charset="0"/>
              </a:rPr>
              <a:t>?</a:t>
            </a:r>
            <a:endParaRPr lang="es-CO" sz="1600" dirty="0">
              <a:solidFill>
                <a:srgbClr val="404040"/>
              </a:solidFill>
              <a:latin typeface="Arial" panose="020B0604020202020204" pitchFamily="34" charset="0"/>
              <a:cs typeface="Arial" panose="020B0604020202020204" pitchFamily="34" charset="0"/>
            </a:endParaRPr>
          </a:p>
          <a:p>
            <a:endParaRPr lang="es-CO" sz="1600" dirty="0">
              <a:solidFill>
                <a:srgbClr val="404040"/>
              </a:solidFill>
              <a:latin typeface="Arial" panose="020B0604020202020204" pitchFamily="34" charset="0"/>
              <a:cs typeface="Arial" panose="020B0604020202020204" pitchFamily="34" charset="0"/>
            </a:endParaRPr>
          </a:p>
        </p:txBody>
      </p:sp>
      <p:sp>
        <p:nvSpPr>
          <p:cNvPr id="8" name="Cheurón 7">
            <a:extLst>
              <a:ext uri="{FF2B5EF4-FFF2-40B4-BE49-F238E27FC236}">
                <a16:creationId xmlns:a16="http://schemas.microsoft.com/office/drawing/2014/main" id="{F307AE2D-B683-5A6A-3A76-491026C0966F}"/>
              </a:ext>
            </a:extLst>
          </p:cNvPr>
          <p:cNvSpPr/>
          <p:nvPr/>
        </p:nvSpPr>
        <p:spPr>
          <a:xfrm>
            <a:off x="-243587" y="18346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uadroTexto 9">
            <a:extLst>
              <a:ext uri="{FF2B5EF4-FFF2-40B4-BE49-F238E27FC236}">
                <a16:creationId xmlns:a16="http://schemas.microsoft.com/office/drawing/2014/main" id="{32B2BE4A-DB7B-F8F9-0BDC-51CCA2ABEE52}"/>
              </a:ext>
            </a:extLst>
          </p:cNvPr>
          <p:cNvSpPr txBox="1"/>
          <p:nvPr/>
        </p:nvSpPr>
        <p:spPr>
          <a:xfrm>
            <a:off x="709017" y="2048711"/>
            <a:ext cx="1019908" cy="830997"/>
          </a:xfrm>
          <a:prstGeom prst="rect">
            <a:avLst/>
          </a:prstGeom>
          <a:noFill/>
        </p:spPr>
        <p:txBody>
          <a:bodyPr wrap="square" rtlCol="0">
            <a:spAutoFit/>
          </a:bodyPr>
          <a:lstStyle/>
          <a:p>
            <a:r>
              <a:rPr lang="es-CO" sz="4800" b="1" dirty="0">
                <a:solidFill>
                  <a:srgbClr val="EB6A29"/>
                </a:solidFill>
                <a:latin typeface="Arial Black" panose="020B0604020202020204" pitchFamily="34" charset="0"/>
                <a:cs typeface="Arial Black" panose="020B0604020202020204" pitchFamily="34" charset="0"/>
              </a:rPr>
              <a:t>04</a:t>
            </a:r>
          </a:p>
        </p:txBody>
      </p:sp>
      <p:cxnSp>
        <p:nvCxnSpPr>
          <p:cNvPr id="11" name="Conector recto 10">
            <a:extLst>
              <a:ext uri="{FF2B5EF4-FFF2-40B4-BE49-F238E27FC236}">
                <a16:creationId xmlns:a16="http://schemas.microsoft.com/office/drawing/2014/main" id="{8A109EAA-3705-1DF6-1CC5-91EFAA877494}"/>
              </a:ext>
            </a:extLst>
          </p:cNvPr>
          <p:cNvCxnSpPr/>
          <p:nvPr/>
        </p:nvCxnSpPr>
        <p:spPr>
          <a:xfrm>
            <a:off x="709017" y="1798877"/>
            <a:ext cx="10800313" cy="0"/>
          </a:xfrm>
          <a:prstGeom prst="line">
            <a:avLst/>
          </a:prstGeom>
          <a:ln w="12700">
            <a:solidFill>
              <a:srgbClr val="EB6A29"/>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21AB6F72-0D05-69A8-0BC6-38786E3BEFBB}"/>
              </a:ext>
            </a:extLst>
          </p:cNvPr>
          <p:cNvCxnSpPr/>
          <p:nvPr/>
        </p:nvCxnSpPr>
        <p:spPr>
          <a:xfrm>
            <a:off x="709017" y="3064714"/>
            <a:ext cx="10800313" cy="0"/>
          </a:xfrm>
          <a:prstGeom prst="line">
            <a:avLst/>
          </a:prstGeom>
          <a:ln w="12700">
            <a:solidFill>
              <a:srgbClr val="EB6A29"/>
            </a:solidFill>
          </a:ln>
        </p:spPr>
        <p:style>
          <a:lnRef idx="1">
            <a:schemeClr val="accent1"/>
          </a:lnRef>
          <a:fillRef idx="0">
            <a:schemeClr val="accent1"/>
          </a:fillRef>
          <a:effectRef idx="0">
            <a:schemeClr val="accent1"/>
          </a:effectRef>
          <a:fontRef idx="minor">
            <a:schemeClr val="tx1"/>
          </a:fontRef>
        </p:style>
      </p:cxnSp>
      <p:sp>
        <p:nvSpPr>
          <p:cNvPr id="14" name="Rectángulo redondeado 13">
            <a:extLst>
              <a:ext uri="{FF2B5EF4-FFF2-40B4-BE49-F238E27FC236}">
                <a16:creationId xmlns:a16="http://schemas.microsoft.com/office/drawing/2014/main" id="{A3E48F03-3CCE-2A03-EF03-327CD45A5478}"/>
              </a:ext>
            </a:extLst>
          </p:cNvPr>
          <p:cNvSpPr/>
          <p:nvPr/>
        </p:nvSpPr>
        <p:spPr>
          <a:xfrm>
            <a:off x="709017" y="3518949"/>
            <a:ext cx="3127259" cy="2363668"/>
          </a:xfrm>
          <a:prstGeom prst="roundRect">
            <a:avLst>
              <a:gd name="adj" fmla="val 3814"/>
            </a:avLst>
          </a:prstGeom>
          <a:solidFill>
            <a:srgbClr val="EB6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67D3419B-2D35-DE94-5C52-0A28DB11BDC4}"/>
              </a:ext>
            </a:extLst>
          </p:cNvPr>
          <p:cNvSpPr txBox="1"/>
          <p:nvPr/>
        </p:nvSpPr>
        <p:spPr>
          <a:xfrm>
            <a:off x="1008678" y="3910497"/>
            <a:ext cx="2827598" cy="1384995"/>
          </a:xfrm>
          <a:prstGeom prst="rect">
            <a:avLst/>
          </a:prstGeom>
          <a:noFill/>
        </p:spPr>
        <p:txBody>
          <a:bodyPr wrap="square" rtlCol="0">
            <a:spAutoFit/>
          </a:bodyPr>
          <a:lstStyle/>
          <a:p>
            <a:pPr marL="0" indent="0">
              <a:buNone/>
            </a:pPr>
            <a:r>
              <a:rPr lang="es-CO" sz="1600" dirty="0">
                <a:solidFill>
                  <a:schemeClr val="bg1"/>
                </a:solidFill>
                <a:latin typeface="Arial" panose="020B0604020202020204" pitchFamily="34" charset="0"/>
                <a:cs typeface="Arial" panose="020B0604020202020204" pitchFamily="34" charset="0"/>
              </a:rPr>
              <a:t> Presupuestos participativos: 116</a:t>
            </a:r>
          </a:p>
          <a:p>
            <a:pPr marL="0" indent="0">
              <a:buNone/>
            </a:pPr>
            <a:endParaRPr lang="es-CO" sz="1600" dirty="0">
              <a:solidFill>
                <a:schemeClr val="bg1"/>
              </a:solidFill>
              <a:latin typeface="Arial" panose="020B0604020202020204" pitchFamily="34" charset="0"/>
              <a:cs typeface="Arial" panose="020B0604020202020204" pitchFamily="34" charset="0"/>
            </a:endParaRPr>
          </a:p>
          <a:p>
            <a:pPr marL="0" indent="0">
              <a:buNone/>
            </a:pPr>
            <a:r>
              <a:rPr lang="es-CO" sz="3600" b="1" dirty="0">
                <a:solidFill>
                  <a:schemeClr val="bg1"/>
                </a:solidFill>
                <a:latin typeface="Arial" panose="020B0604020202020204" pitchFamily="34" charset="0"/>
                <a:cs typeface="Arial" panose="020B0604020202020204" pitchFamily="34" charset="0"/>
              </a:rPr>
              <a:t>20.35%   </a:t>
            </a:r>
            <a:endParaRPr lang="es-419" sz="3600" b="1" dirty="0">
              <a:solidFill>
                <a:schemeClr val="bg1"/>
              </a:solidFill>
              <a:latin typeface="Arial" panose="020B0604020202020204" pitchFamily="34" charset="0"/>
              <a:cs typeface="Arial" panose="020B0604020202020204" pitchFamily="34" charset="0"/>
            </a:endParaRPr>
          </a:p>
        </p:txBody>
      </p:sp>
      <p:sp>
        <p:nvSpPr>
          <p:cNvPr id="17" name="Rectángulo redondeado 16">
            <a:extLst>
              <a:ext uri="{FF2B5EF4-FFF2-40B4-BE49-F238E27FC236}">
                <a16:creationId xmlns:a16="http://schemas.microsoft.com/office/drawing/2014/main" id="{0403114A-8B67-EEB7-2F43-F558DC9B30D4}"/>
              </a:ext>
            </a:extLst>
          </p:cNvPr>
          <p:cNvSpPr/>
          <p:nvPr/>
        </p:nvSpPr>
        <p:spPr>
          <a:xfrm>
            <a:off x="8355724" y="3518949"/>
            <a:ext cx="3127259" cy="2363668"/>
          </a:xfrm>
          <a:prstGeom prst="roundRect">
            <a:avLst>
              <a:gd name="adj" fmla="val 3814"/>
            </a:avLst>
          </a:prstGeom>
          <a:solidFill>
            <a:srgbClr val="EB6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redondeado 17">
            <a:extLst>
              <a:ext uri="{FF2B5EF4-FFF2-40B4-BE49-F238E27FC236}">
                <a16:creationId xmlns:a16="http://schemas.microsoft.com/office/drawing/2014/main" id="{80A816FB-37AC-2534-93BD-CA72777E818E}"/>
              </a:ext>
            </a:extLst>
          </p:cNvPr>
          <p:cNvSpPr/>
          <p:nvPr/>
        </p:nvSpPr>
        <p:spPr>
          <a:xfrm>
            <a:off x="4629376" y="3518949"/>
            <a:ext cx="3127259" cy="2363668"/>
          </a:xfrm>
          <a:prstGeom prst="roundRect">
            <a:avLst>
              <a:gd name="adj" fmla="val 3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6420DBDD-7ADE-7D05-9CD5-3877D4459A30}"/>
              </a:ext>
            </a:extLst>
          </p:cNvPr>
          <p:cNvSpPr txBox="1"/>
          <p:nvPr/>
        </p:nvSpPr>
        <p:spPr>
          <a:xfrm>
            <a:off x="4806953" y="3694638"/>
            <a:ext cx="2772103" cy="1384995"/>
          </a:xfrm>
          <a:prstGeom prst="rect">
            <a:avLst/>
          </a:prstGeom>
          <a:noFill/>
        </p:spPr>
        <p:txBody>
          <a:bodyPr wrap="square">
            <a:spAutoFit/>
          </a:bodyPr>
          <a:lstStyle/>
          <a:p>
            <a:pPr algn="thaiDist"/>
            <a:r>
              <a:rPr lang="es-CO" sz="1600" dirty="0">
                <a:solidFill>
                  <a:srgbClr val="404040"/>
                </a:solidFill>
                <a:latin typeface="Arial" panose="020B0604020202020204" pitchFamily="34" charset="0"/>
                <a:cs typeface="Arial" panose="020B0604020202020204" pitchFamily="34" charset="0"/>
              </a:rPr>
              <a:t>Obras con saldo pedagógico: 102</a:t>
            </a:r>
          </a:p>
          <a:p>
            <a:r>
              <a:rPr lang="es-CO" sz="1600" dirty="0">
                <a:solidFill>
                  <a:srgbClr val="404040"/>
                </a:solidFill>
              </a:rPr>
              <a:t> </a:t>
            </a:r>
          </a:p>
          <a:p>
            <a:pPr marL="0" indent="0">
              <a:buNone/>
            </a:pPr>
            <a:r>
              <a:rPr lang="es-CO" sz="3600" b="1" dirty="0">
                <a:solidFill>
                  <a:srgbClr val="404040"/>
                </a:solidFill>
              </a:rPr>
              <a:t>17.89%   </a:t>
            </a:r>
            <a:endParaRPr lang="es-419" sz="3600" b="1" dirty="0">
              <a:solidFill>
                <a:srgbClr val="404040"/>
              </a:solidFill>
            </a:endParaRPr>
          </a:p>
        </p:txBody>
      </p:sp>
      <p:sp>
        <p:nvSpPr>
          <p:cNvPr id="23" name="CuadroTexto 22">
            <a:extLst>
              <a:ext uri="{FF2B5EF4-FFF2-40B4-BE49-F238E27FC236}">
                <a16:creationId xmlns:a16="http://schemas.microsoft.com/office/drawing/2014/main" id="{2CE46B26-0208-EB24-7202-94FBD238EBD6}"/>
              </a:ext>
            </a:extLst>
          </p:cNvPr>
          <p:cNvSpPr txBox="1"/>
          <p:nvPr/>
        </p:nvSpPr>
        <p:spPr>
          <a:xfrm>
            <a:off x="8512280" y="3694638"/>
            <a:ext cx="2772103" cy="1631216"/>
          </a:xfrm>
          <a:prstGeom prst="rect">
            <a:avLst/>
          </a:prstGeom>
          <a:noFill/>
        </p:spPr>
        <p:txBody>
          <a:bodyPr wrap="square">
            <a:spAutoFit/>
          </a:bodyPr>
          <a:lstStyle/>
          <a:p>
            <a:pPr marL="0" indent="0">
              <a:buNone/>
            </a:pPr>
            <a:r>
              <a:rPr lang="es-CO" sz="1600" dirty="0">
                <a:solidFill>
                  <a:schemeClr val="bg1"/>
                </a:solidFill>
              </a:rPr>
              <a:t>Acciones de fortalecimiento a instancias formales y no formales de participación:  90</a:t>
            </a:r>
          </a:p>
          <a:p>
            <a:pPr marL="0" indent="0">
              <a:buNone/>
            </a:pPr>
            <a:endParaRPr lang="es-CO" sz="1600" dirty="0">
              <a:solidFill>
                <a:schemeClr val="bg1"/>
              </a:solidFill>
            </a:endParaRPr>
          </a:p>
          <a:p>
            <a:pPr marL="0" indent="0">
              <a:buNone/>
            </a:pPr>
            <a:r>
              <a:rPr lang="es-CO" sz="3600" b="1" dirty="0">
                <a:solidFill>
                  <a:schemeClr val="bg1"/>
                </a:solidFill>
              </a:rPr>
              <a:t>15.79% </a:t>
            </a:r>
          </a:p>
        </p:txBody>
      </p:sp>
      <p:sp>
        <p:nvSpPr>
          <p:cNvPr id="25" name="CuadroTexto 24">
            <a:extLst>
              <a:ext uri="{FF2B5EF4-FFF2-40B4-BE49-F238E27FC236}">
                <a16:creationId xmlns:a16="http://schemas.microsoft.com/office/drawing/2014/main" id="{7254A612-8C54-AD16-DD3D-700AD1CFD8CB}"/>
              </a:ext>
            </a:extLst>
          </p:cNvPr>
          <p:cNvSpPr txBox="1"/>
          <p:nvPr/>
        </p:nvSpPr>
        <p:spPr>
          <a:xfrm>
            <a:off x="709017" y="3126999"/>
            <a:ext cx="6395544" cy="369332"/>
          </a:xfrm>
          <a:prstGeom prst="rect">
            <a:avLst/>
          </a:prstGeom>
          <a:noFill/>
        </p:spPr>
        <p:txBody>
          <a:bodyPr wrap="square">
            <a:spAutoFit/>
          </a:bodyPr>
          <a:lstStyle/>
          <a:p>
            <a:pPr marL="0" indent="0">
              <a:buNone/>
            </a:pPr>
            <a:r>
              <a:rPr lang="es-419" b="1" spc="600" dirty="0">
                <a:solidFill>
                  <a:srgbClr val="404040"/>
                </a:solidFill>
                <a:latin typeface="Arial" panose="020B0604020202020204" pitchFamily="34" charset="0"/>
                <a:cs typeface="Arial" panose="020B0604020202020204" pitchFamily="34" charset="0"/>
              </a:rPr>
              <a:t>PREGUNTA 3</a:t>
            </a:r>
          </a:p>
        </p:txBody>
      </p:sp>
      <p:sp>
        <p:nvSpPr>
          <p:cNvPr id="3" name="TextBox 2">
            <a:extLst>
              <a:ext uri="{FF2B5EF4-FFF2-40B4-BE49-F238E27FC236}">
                <a16:creationId xmlns:a16="http://schemas.microsoft.com/office/drawing/2014/main" id="{605EB740-B798-62BA-3974-3E5CC3E6BEDC}"/>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08</a:t>
            </a:r>
          </a:p>
        </p:txBody>
      </p:sp>
    </p:spTree>
    <p:extLst>
      <p:ext uri="{BB962C8B-B14F-4D97-AF65-F5344CB8AC3E}">
        <p14:creationId xmlns:p14="http://schemas.microsoft.com/office/powerpoint/2010/main" val="148545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8A08687-A2BC-B3EE-7ECF-CDB7CA22669E}"/>
              </a:ext>
            </a:extLst>
          </p:cNvPr>
          <p:cNvPicPr/>
          <p:nvPr/>
        </p:nvPicPr>
        <p:blipFill>
          <a:blip r:embed="rId3"/>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id="{53933ECA-B214-53F2-8FB0-0609C97E1544}"/>
              </a:ext>
            </a:extLst>
          </p:cNvPr>
          <p:cNvSpPr txBox="1">
            <a:spLocks noGrp="1"/>
          </p:cNvSpPr>
          <p:nvPr>
            <p:ph type="title" idx="4294967295"/>
          </p:nvPr>
        </p:nvSpPr>
        <p:spPr>
          <a:xfrm>
            <a:off x="1062525" y="411014"/>
            <a:ext cx="596889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METODOLOGÍA</a:t>
            </a:r>
          </a:p>
        </p:txBody>
      </p:sp>
      <p:sp>
        <p:nvSpPr>
          <p:cNvPr id="6" name="Cheurón 5">
            <a:extLst>
              <a:ext uri="{FF2B5EF4-FFF2-40B4-BE49-F238E27FC236}">
                <a16:creationId xmlns:a16="http://schemas.microsoft.com/office/drawing/2014/main" id="{5746963D-C32C-AD76-B5A3-F06C20013846}"/>
              </a:ext>
            </a:extLst>
          </p:cNvPr>
          <p:cNvSpPr/>
          <p:nvPr/>
        </p:nvSpPr>
        <p:spPr>
          <a:xfrm>
            <a:off x="-243587" y="183469"/>
            <a:ext cx="1062525" cy="1162976"/>
          </a:xfrm>
          <a:prstGeom prst="chevron">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a:extLst>
              <a:ext uri="{FF2B5EF4-FFF2-40B4-BE49-F238E27FC236}">
                <a16:creationId xmlns:a16="http://schemas.microsoft.com/office/drawing/2014/main" id="{21804310-39A8-D771-8960-909D9165D8A4}"/>
              </a:ext>
            </a:extLst>
          </p:cNvPr>
          <p:cNvPicPr>
            <a:picLocks noChangeAspect="1"/>
          </p:cNvPicPr>
          <p:nvPr/>
        </p:nvPicPr>
        <p:blipFill>
          <a:blip r:embed="rId4"/>
          <a:stretch>
            <a:fillRect/>
          </a:stretch>
        </p:blipFill>
        <p:spPr>
          <a:xfrm>
            <a:off x="8502130" y="480300"/>
            <a:ext cx="1200766" cy="852644"/>
          </a:xfrm>
          <a:prstGeom prst="rect">
            <a:avLst/>
          </a:prstGeom>
        </p:spPr>
      </p:pic>
      <p:pic>
        <p:nvPicPr>
          <p:cNvPr id="9" name="Imagen 8">
            <a:extLst>
              <a:ext uri="{FF2B5EF4-FFF2-40B4-BE49-F238E27FC236}">
                <a16:creationId xmlns:a16="http://schemas.microsoft.com/office/drawing/2014/main" id="{48F86034-6DB6-8A25-8F83-40FD3727E62A}"/>
              </a:ext>
            </a:extLst>
          </p:cNvPr>
          <p:cNvPicPr>
            <a:picLocks noChangeAspect="1"/>
          </p:cNvPicPr>
          <p:nvPr/>
        </p:nvPicPr>
        <p:blipFill>
          <a:blip r:embed="rId5"/>
          <a:stretch>
            <a:fillRect/>
          </a:stretch>
        </p:blipFill>
        <p:spPr>
          <a:xfrm>
            <a:off x="8522257" y="161364"/>
            <a:ext cx="616176" cy="1054239"/>
          </a:xfrm>
          <a:prstGeom prst="rect">
            <a:avLst/>
          </a:prstGeom>
        </p:spPr>
      </p:pic>
      <p:pic>
        <p:nvPicPr>
          <p:cNvPr id="10" name="Imagen 9">
            <a:extLst>
              <a:ext uri="{FF2B5EF4-FFF2-40B4-BE49-F238E27FC236}">
                <a16:creationId xmlns:a16="http://schemas.microsoft.com/office/drawing/2014/main" id="{BAA84BF2-6B4B-B513-6E51-DF16353A16EE}"/>
              </a:ext>
            </a:extLst>
          </p:cNvPr>
          <p:cNvPicPr>
            <a:picLocks noChangeAspect="1"/>
          </p:cNvPicPr>
          <p:nvPr/>
        </p:nvPicPr>
        <p:blipFill>
          <a:blip r:embed="rId6"/>
          <a:stretch>
            <a:fillRect/>
          </a:stretch>
        </p:blipFill>
        <p:spPr>
          <a:xfrm>
            <a:off x="7574750" y="318562"/>
            <a:ext cx="1080130" cy="858103"/>
          </a:xfrm>
          <a:prstGeom prst="rect">
            <a:avLst/>
          </a:prstGeom>
        </p:spPr>
      </p:pic>
      <p:pic>
        <p:nvPicPr>
          <p:cNvPr id="11" name="Imagen 10">
            <a:extLst>
              <a:ext uri="{FF2B5EF4-FFF2-40B4-BE49-F238E27FC236}">
                <a16:creationId xmlns:a16="http://schemas.microsoft.com/office/drawing/2014/main" id="{3DD2F926-BA70-E09D-3FC8-FBCACD3F1DE8}"/>
              </a:ext>
            </a:extLst>
          </p:cNvPr>
          <p:cNvPicPr>
            <a:picLocks noChangeAspect="1"/>
          </p:cNvPicPr>
          <p:nvPr/>
        </p:nvPicPr>
        <p:blipFill>
          <a:blip r:embed="rId7"/>
          <a:stretch>
            <a:fillRect/>
          </a:stretch>
        </p:blipFill>
        <p:spPr>
          <a:xfrm>
            <a:off x="7632176" y="989945"/>
            <a:ext cx="1470337" cy="384961"/>
          </a:xfrm>
          <a:prstGeom prst="rect">
            <a:avLst/>
          </a:prstGeom>
        </p:spPr>
      </p:pic>
      <p:sp>
        <p:nvSpPr>
          <p:cNvPr id="2" name="Rectángulo redondeado 1">
            <a:extLst>
              <a:ext uri="{FF2B5EF4-FFF2-40B4-BE49-F238E27FC236}">
                <a16:creationId xmlns:a16="http://schemas.microsoft.com/office/drawing/2014/main" id="{DEE85100-7695-0F10-FF47-CD8585B5DAEB}"/>
              </a:ext>
            </a:extLst>
          </p:cNvPr>
          <p:cNvSpPr/>
          <p:nvPr/>
        </p:nvSpPr>
        <p:spPr>
          <a:xfrm>
            <a:off x="6096000" y="2167866"/>
            <a:ext cx="5255172" cy="3700189"/>
          </a:xfrm>
          <a:prstGeom prst="roundRect">
            <a:avLst>
              <a:gd name="adj" fmla="val 502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C3AF2C7A-7684-DA72-1287-2DF9B5885313}"/>
              </a:ext>
            </a:extLst>
          </p:cNvPr>
          <p:cNvSpPr txBox="1"/>
          <p:nvPr/>
        </p:nvSpPr>
        <p:spPr>
          <a:xfrm>
            <a:off x="734700" y="2222401"/>
            <a:ext cx="4496896" cy="2554545"/>
          </a:xfrm>
          <a:prstGeom prst="rect">
            <a:avLst/>
          </a:prstGeom>
          <a:noFill/>
        </p:spPr>
        <p:txBody>
          <a:bodyPr wrap="square" rtlCol="0">
            <a:spAutoFit/>
          </a:bodyPr>
          <a:lstStyle/>
          <a:p>
            <a:endParaRPr lang="es-ES_tradnl" sz="1600" dirty="0">
              <a:solidFill>
                <a:srgbClr val="404040"/>
              </a:solidFill>
              <a:latin typeface="Arial" panose="020B0604020202020204" pitchFamily="34" charset="0"/>
              <a:cs typeface="Arial" panose="020B0604020202020204" pitchFamily="34" charset="0"/>
            </a:endParaRPr>
          </a:p>
          <a:p>
            <a:r>
              <a:rPr lang="es-ES_tradnl" sz="1600" dirty="0">
                <a:solidFill>
                  <a:srgbClr val="404040"/>
                </a:solidFill>
                <a:latin typeface="Arial" panose="020B0604020202020204" pitchFamily="34" charset="0"/>
                <a:cs typeface="Arial" panose="020B0604020202020204" pitchFamily="34" charset="0"/>
              </a:rPr>
              <a:t>Se </a:t>
            </a:r>
            <a:r>
              <a:rPr lang="es-419" sz="1600" dirty="0">
                <a:solidFill>
                  <a:srgbClr val="404040"/>
                </a:solidFill>
                <a:latin typeface="Arial" panose="020B0604020202020204" pitchFamily="34" charset="0"/>
                <a:cs typeface="Arial" panose="020B0604020202020204" pitchFamily="34" charset="0"/>
              </a:rPr>
              <a:t>resolverá el mayor número de preguntas por escrito del público, las cuales serán recogidas y seleccionadas para maximizar el tiempo y evitar que se repitan.</a:t>
            </a:r>
            <a:endParaRPr lang="es-ES_tradnl" sz="1600" dirty="0">
              <a:solidFill>
                <a:srgbClr val="404040"/>
              </a:solidFill>
              <a:latin typeface="Arial" panose="020B0604020202020204" pitchFamily="34" charset="0"/>
              <a:cs typeface="Arial" panose="020B0604020202020204" pitchFamily="34" charset="0"/>
            </a:endParaRPr>
          </a:p>
          <a:p>
            <a:endParaRPr lang="es-ES_tradnl" sz="1600" dirty="0">
              <a:solidFill>
                <a:srgbClr val="404040"/>
              </a:solidFill>
              <a:latin typeface="Arial" panose="020B0604020202020204" pitchFamily="34" charset="0"/>
              <a:cs typeface="Arial" panose="020B0604020202020204" pitchFamily="34" charset="0"/>
            </a:endParaRPr>
          </a:p>
          <a:p>
            <a:r>
              <a:rPr lang="es-ES_tradnl" sz="1600" dirty="0">
                <a:solidFill>
                  <a:srgbClr val="404040"/>
                </a:solidFill>
                <a:latin typeface="Arial" panose="020B0604020202020204" pitchFamily="34" charset="0"/>
                <a:cs typeface="Arial" panose="020B0604020202020204" pitchFamily="34" charset="0"/>
              </a:rPr>
              <a:t>Se abordarán preguntas y temáticas enmarcadas en la gestión Vigencia 2023 del IDPAC.</a:t>
            </a:r>
          </a:p>
          <a:p>
            <a:endParaRPr lang="es-ES_tradnl" sz="1600" dirty="0">
              <a:solidFill>
                <a:srgbClr val="404040"/>
              </a:solidFill>
              <a:latin typeface="Arial" panose="020B0604020202020204" pitchFamily="34" charset="0"/>
              <a:cs typeface="Arial" panose="020B0604020202020204" pitchFamily="34" charset="0"/>
            </a:endParaRPr>
          </a:p>
        </p:txBody>
      </p:sp>
      <p:pic>
        <p:nvPicPr>
          <p:cNvPr id="12" name="Imagen 11" descr="Diagrama&#10;&#10;Descripción generada automáticamente con confianza baja">
            <a:extLst>
              <a:ext uri="{FF2B5EF4-FFF2-40B4-BE49-F238E27FC236}">
                <a16:creationId xmlns:a16="http://schemas.microsoft.com/office/drawing/2014/main" id="{8952EA67-AD53-365D-9EF6-4D85C036E06A}"/>
              </a:ext>
            </a:extLst>
          </p:cNvPr>
          <p:cNvPicPr>
            <a:picLocks noChangeAspect="1"/>
          </p:cNvPicPr>
          <p:nvPr/>
        </p:nvPicPr>
        <p:blipFill>
          <a:blip r:embed="rId8"/>
          <a:stretch>
            <a:fillRect/>
          </a:stretch>
        </p:blipFill>
        <p:spPr>
          <a:xfrm>
            <a:off x="7031421" y="1899269"/>
            <a:ext cx="3486223" cy="1963380"/>
          </a:xfrm>
          <a:prstGeom prst="rect">
            <a:avLst/>
          </a:prstGeom>
        </p:spPr>
      </p:pic>
      <p:sp>
        <p:nvSpPr>
          <p:cNvPr id="13" name="CuadroTexto 12">
            <a:extLst>
              <a:ext uri="{FF2B5EF4-FFF2-40B4-BE49-F238E27FC236}">
                <a16:creationId xmlns:a16="http://schemas.microsoft.com/office/drawing/2014/main" id="{30625D80-F713-F76D-4BFB-4B7D3F9C1927}"/>
              </a:ext>
            </a:extLst>
          </p:cNvPr>
          <p:cNvSpPr txBox="1"/>
          <p:nvPr/>
        </p:nvSpPr>
        <p:spPr>
          <a:xfrm>
            <a:off x="6498872" y="3946036"/>
            <a:ext cx="4449427" cy="1815882"/>
          </a:xfrm>
          <a:prstGeom prst="rect">
            <a:avLst/>
          </a:prstGeom>
          <a:noFill/>
        </p:spPr>
        <p:txBody>
          <a:bodyPr wrap="square" rtlCol="0">
            <a:spAutoFit/>
          </a:bodyPr>
          <a:lstStyle/>
          <a:p>
            <a:endParaRPr lang="es-ES_tradnl" sz="1600" dirty="0">
              <a:solidFill>
                <a:srgbClr val="404040"/>
              </a:solidFill>
              <a:latin typeface="Arial" panose="020B0604020202020204" pitchFamily="34" charset="0"/>
              <a:cs typeface="Arial" panose="020B0604020202020204" pitchFamily="34" charset="0"/>
            </a:endParaRPr>
          </a:p>
          <a:p>
            <a:r>
              <a:rPr lang="es-ES_tradnl" sz="1600" dirty="0">
                <a:solidFill>
                  <a:srgbClr val="404040"/>
                </a:solidFill>
                <a:latin typeface="Arial" panose="020B0604020202020204" pitchFamily="34" charset="0"/>
                <a:cs typeface="Arial" panose="020B0604020202020204" pitchFamily="34" charset="0"/>
              </a:rPr>
              <a:t>Las repuestas serán sistematizadas y publicadas en el micrositio de Rendición de Cuentas “Entérate” en la sede electrónica </a:t>
            </a:r>
            <a:r>
              <a:rPr lang="es-ES_tradnl" sz="1600" dirty="0">
                <a:solidFill>
                  <a:srgbClr val="0A8BCD"/>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www.participacionbogota.gov.co</a:t>
            </a:r>
            <a:r>
              <a:rPr lang="es-419" sz="1600" dirty="0">
                <a:solidFill>
                  <a:srgbClr val="404040"/>
                </a:solidFill>
                <a:latin typeface="Arial" panose="020B0604020202020204" pitchFamily="34" charset="0"/>
                <a:cs typeface="Arial" panose="020B0604020202020204" pitchFamily="34" charset="0"/>
              </a:rPr>
              <a:t>, incluidas las que se presenten a traves de las redes.</a:t>
            </a:r>
            <a:endParaRPr lang="es-ES_tradnl" sz="1600" dirty="0">
              <a:solidFill>
                <a:srgbClr val="404040"/>
              </a:solidFill>
              <a:latin typeface="Arial" panose="020B0604020202020204" pitchFamily="34" charset="0"/>
              <a:cs typeface="Arial" panose="020B0604020202020204" pitchFamily="34" charset="0"/>
            </a:endParaRPr>
          </a:p>
          <a:p>
            <a:endParaRPr lang="es-CO" sz="1600" dirty="0"/>
          </a:p>
        </p:txBody>
      </p:sp>
      <p:sp>
        <p:nvSpPr>
          <p:cNvPr id="14" name="Rectángulo 13">
            <a:extLst>
              <a:ext uri="{FF2B5EF4-FFF2-40B4-BE49-F238E27FC236}">
                <a16:creationId xmlns:a16="http://schemas.microsoft.com/office/drawing/2014/main" id="{2841287C-38E3-62C6-5FFC-0F673D48401B}"/>
              </a:ext>
            </a:extLst>
          </p:cNvPr>
          <p:cNvSpPr/>
          <p:nvPr/>
        </p:nvSpPr>
        <p:spPr>
          <a:xfrm>
            <a:off x="840828" y="5147014"/>
            <a:ext cx="910920" cy="148218"/>
          </a:xfrm>
          <a:prstGeom prst="rect">
            <a:avLst/>
          </a:prstGeom>
          <a:solidFill>
            <a:srgbClr val="0A8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descr="Icono&#10;&#10;Descripción generada automáticamente">
            <a:extLst>
              <a:ext uri="{FF2B5EF4-FFF2-40B4-BE49-F238E27FC236}">
                <a16:creationId xmlns:a16="http://schemas.microsoft.com/office/drawing/2014/main" id="{D3FD26A3-FD7F-4D17-F976-B78351A4E133}"/>
              </a:ext>
            </a:extLst>
          </p:cNvPr>
          <p:cNvPicPr>
            <a:picLocks noChangeAspect="1"/>
          </p:cNvPicPr>
          <p:nvPr/>
        </p:nvPicPr>
        <p:blipFill>
          <a:blip r:embed="rId10"/>
          <a:stretch>
            <a:fillRect/>
          </a:stretch>
        </p:blipFill>
        <p:spPr>
          <a:xfrm>
            <a:off x="6289287" y="221418"/>
            <a:ext cx="1169276" cy="1187836"/>
          </a:xfrm>
          <a:prstGeom prst="rect">
            <a:avLst/>
          </a:prstGeom>
        </p:spPr>
      </p:pic>
      <p:sp>
        <p:nvSpPr>
          <p:cNvPr id="7" name="TextBox 2">
            <a:extLst>
              <a:ext uri="{FF2B5EF4-FFF2-40B4-BE49-F238E27FC236}">
                <a16:creationId xmlns:a16="http://schemas.microsoft.com/office/drawing/2014/main" id="{80E003D0-495B-1283-124A-D9CA5FC279BC}"/>
              </a:ext>
            </a:extLst>
          </p:cNvPr>
          <p:cNvSpPr txBox="1"/>
          <p:nvPr/>
        </p:nvSpPr>
        <p:spPr>
          <a:xfrm>
            <a:off x="11600374" y="183469"/>
            <a:ext cx="775062" cy="369332"/>
          </a:xfrm>
          <a:prstGeom prst="rect">
            <a:avLst/>
          </a:prstGeom>
          <a:noFill/>
        </p:spPr>
        <p:txBody>
          <a:bodyPr wrap="square" rtlCol="0">
            <a:spAutoFit/>
          </a:bodyPr>
          <a:lstStyle/>
          <a:p>
            <a:r>
              <a:rPr lang="en-US" dirty="0">
                <a:solidFill>
                  <a:srgbClr val="6C3F04"/>
                </a:solidFill>
                <a:latin typeface="Arial Nova Light" panose="020B0304020202020204" pitchFamily="34" charset="0"/>
                <a:cs typeface="Arial Black" panose="020B0604020202020204" pitchFamily="34" charset="0"/>
              </a:rPr>
              <a:t>09</a:t>
            </a:r>
          </a:p>
        </p:txBody>
      </p:sp>
    </p:spTree>
    <p:extLst>
      <p:ext uri="{BB962C8B-B14F-4D97-AF65-F5344CB8AC3E}">
        <p14:creationId xmlns:p14="http://schemas.microsoft.com/office/powerpoint/2010/main" val="12583120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2093</TotalTime>
  <Words>875</Words>
  <Application>Microsoft Office PowerPoint</Application>
  <PresentationFormat>Panorámica</PresentationFormat>
  <Paragraphs>113</Paragraphs>
  <Slides>9</Slides>
  <Notes>5</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FICHA TÉCNICA</vt:lpstr>
      <vt:lpstr>TEMAS PRIORIZADOS DE LA CIUDADANÍA </vt:lpstr>
      <vt:lpstr>TEMAS PRIORIZADOS DE LA CIUDADANÍA </vt:lpstr>
      <vt:lpstr>TEMAS PRIORIZADOS DE LA CIUDADANÍA </vt:lpstr>
      <vt:lpstr>METODOLOGÍA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Alexander Reina Otero</dc:creator>
  <cp:lastModifiedBy>Gladys Adriana Moreno Roa</cp:lastModifiedBy>
  <cp:revision>135</cp:revision>
  <dcterms:created xsi:type="dcterms:W3CDTF">2023-11-28T00:00:36Z</dcterms:created>
  <dcterms:modified xsi:type="dcterms:W3CDTF">2024-06-25T13:45:39Z</dcterms:modified>
</cp:coreProperties>
</file>