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256" r:id="rId3"/>
    <p:sldId id="258" r:id="rId4"/>
    <p:sldId id="259" r:id="rId5"/>
    <p:sldId id="260" r:id="rId6"/>
    <p:sldId id="261" r:id="rId7"/>
    <p:sldId id="262" r:id="rId8"/>
    <p:sldId id="263" r:id="rId9"/>
    <p:sldId id="264" r:id="rId10"/>
    <p:sldId id="265" r:id="rId11"/>
    <p:sldId id="276" r:id="rId12"/>
    <p:sldId id="266" r:id="rId13"/>
    <p:sldId id="267" r:id="rId14"/>
    <p:sldId id="271" r:id="rId15"/>
    <p:sldId id="272" r:id="rId16"/>
    <p:sldId id="273" r:id="rId17"/>
    <p:sldId id="274" r:id="rId18"/>
    <p:sldId id="275" r:id="rId19"/>
    <p:sldId id="268" r:id="rId20"/>
    <p:sldId id="277" r:id="rId21"/>
    <p:sldId id="279" r:id="rId22"/>
    <p:sldId id="280" r:id="rId23"/>
    <p:sldId id="269" r:id="rId2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snapToGrid="0">
      <p:cViewPr>
        <p:scale>
          <a:sx n="76" d="100"/>
          <a:sy n="76" d="100"/>
        </p:scale>
        <p:origin x="-48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EF5D06-6387-41AF-8C9B-01C67CA283E4}"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s-ES"/>
        </a:p>
      </dgm:t>
    </dgm:pt>
    <dgm:pt modelId="{8B170745-67E1-499D-A3DD-F92DF701F589}">
      <dgm:prSet phldrT="[Texto]" custT="1"/>
      <dgm:spPr/>
      <dgm:t>
        <a:bodyPr/>
        <a:lstStyle/>
        <a:p>
          <a:pPr algn="just"/>
          <a:r>
            <a:rPr lang="es-ES" sz="1600" b="1" u="none" strike="noStrike" dirty="0">
              <a:effectLst/>
              <a:latin typeface="+mn-lt"/>
              <a:cs typeface="Arial" panose="020B0604020202020204" pitchFamily="34" charset="0"/>
            </a:rPr>
            <a:t>8131 - Implementación de mecanismos de participación que potencian el desarrollo territorial Bogotá D.C</a:t>
          </a:r>
          <a:endParaRPr lang="es-ES" sz="1600" b="1" dirty="0">
            <a:latin typeface="+mn-lt"/>
          </a:endParaRPr>
        </a:p>
      </dgm:t>
    </dgm:pt>
    <dgm:pt modelId="{185FD830-637F-488C-A0BE-9809F062919F}" type="parTrans" cxnId="{0C271150-EFED-4297-9F1D-FF8B260D2431}">
      <dgm:prSet/>
      <dgm:spPr/>
      <dgm:t>
        <a:bodyPr/>
        <a:lstStyle/>
        <a:p>
          <a:endParaRPr lang="es-ES" sz="1600" b="1">
            <a:solidFill>
              <a:schemeClr val="bg1"/>
            </a:solidFill>
            <a:latin typeface="+mn-lt"/>
          </a:endParaRPr>
        </a:p>
      </dgm:t>
    </dgm:pt>
    <dgm:pt modelId="{CEF2F0FA-86DF-400B-B09F-BCC94B8BB391}" type="sibTrans" cxnId="{0C271150-EFED-4297-9F1D-FF8B260D2431}">
      <dgm:prSet/>
      <dgm:spPr/>
      <dgm:t>
        <a:bodyPr/>
        <a:lstStyle/>
        <a:p>
          <a:endParaRPr lang="es-ES" sz="1600" b="1">
            <a:solidFill>
              <a:schemeClr val="bg1"/>
            </a:solidFill>
            <a:latin typeface="+mn-lt"/>
          </a:endParaRPr>
        </a:p>
      </dgm:t>
    </dgm:pt>
    <dgm:pt modelId="{175D5B37-4950-424C-A653-12738813B128}">
      <dgm:prSet phldrT="[Texto]" custT="1"/>
      <dgm:spPr/>
      <dgm:t>
        <a:bodyPr/>
        <a:lstStyle/>
        <a:p>
          <a:r>
            <a:rPr lang="es-MX" sz="1600" b="1" u="none" strike="noStrike" dirty="0">
              <a:solidFill>
                <a:schemeClr val="tx1"/>
              </a:solidFill>
              <a:effectLst/>
              <a:latin typeface="+mn-lt"/>
              <a:cs typeface="Arial" panose="020B0604020202020204" pitchFamily="34" charset="0"/>
            </a:rPr>
            <a:t>Tres (3) Jornadas Únicas Electorales de Participación Ciudadana creando conservando y actualizando el censo único electoral en el aplicativo VOTEC; para motivar el control social en las actuaciones de la administración distrital.</a:t>
          </a:r>
          <a:endParaRPr lang="es-ES" sz="1600" b="1" dirty="0">
            <a:solidFill>
              <a:schemeClr val="tx1"/>
            </a:solidFill>
            <a:latin typeface="+mn-lt"/>
          </a:endParaRPr>
        </a:p>
      </dgm:t>
    </dgm:pt>
    <dgm:pt modelId="{2D3B7C48-C9E4-4AB0-884D-39E533D4B17E}" type="parTrans" cxnId="{F32EE9D9-05A6-4D8C-BEA2-DEB4645D226D}">
      <dgm:prSet custT="1"/>
      <dgm:spPr/>
      <dgm:t>
        <a:bodyPr/>
        <a:lstStyle/>
        <a:p>
          <a:endParaRPr lang="es-ES" sz="1600" b="1">
            <a:solidFill>
              <a:schemeClr val="bg1"/>
            </a:solidFill>
            <a:latin typeface="+mn-lt"/>
          </a:endParaRPr>
        </a:p>
      </dgm:t>
    </dgm:pt>
    <dgm:pt modelId="{78CBE3DE-A915-4409-BE0E-E9B40E73AD0C}" type="sibTrans" cxnId="{F32EE9D9-05A6-4D8C-BEA2-DEB4645D226D}">
      <dgm:prSet/>
      <dgm:spPr/>
      <dgm:t>
        <a:bodyPr/>
        <a:lstStyle/>
        <a:p>
          <a:endParaRPr lang="es-ES" sz="1600" b="1">
            <a:solidFill>
              <a:schemeClr val="bg1"/>
            </a:solidFill>
            <a:latin typeface="+mn-lt"/>
          </a:endParaRPr>
        </a:p>
      </dgm:t>
    </dgm:pt>
    <dgm:pt modelId="{36F82C6F-27F7-4A0B-86B9-A315462B2C58}">
      <dgm:prSet phldrT="[Texto]" custT="1"/>
      <dgm:spPr/>
      <dgm:t>
        <a:bodyPr/>
        <a:lstStyle/>
        <a:p>
          <a:r>
            <a:rPr lang="es-ES" sz="1600" b="1" dirty="0">
              <a:solidFill>
                <a:schemeClr val="tx1"/>
              </a:solidFill>
              <a:latin typeface="+mn-lt"/>
            </a:rPr>
            <a:t>Implementar el 100% de los planes de acción de las políticas públicas a cargo del IDPAC.</a:t>
          </a:r>
        </a:p>
      </dgm:t>
    </dgm:pt>
    <dgm:pt modelId="{B252500A-E9C5-4EEA-A755-4A8725E4DC2C}" type="parTrans" cxnId="{AB2EB95E-71FB-48B5-8442-E7592053C84E}">
      <dgm:prSet custT="1"/>
      <dgm:spPr/>
      <dgm:t>
        <a:bodyPr/>
        <a:lstStyle/>
        <a:p>
          <a:endParaRPr lang="es-ES" sz="1600" b="1">
            <a:solidFill>
              <a:schemeClr val="bg1"/>
            </a:solidFill>
          </a:endParaRPr>
        </a:p>
      </dgm:t>
    </dgm:pt>
    <dgm:pt modelId="{61E17BA8-88D3-4DCF-88A4-DE4CBCC78142}" type="sibTrans" cxnId="{AB2EB95E-71FB-48B5-8442-E7592053C84E}">
      <dgm:prSet/>
      <dgm:spPr/>
      <dgm:t>
        <a:bodyPr/>
        <a:lstStyle/>
        <a:p>
          <a:endParaRPr lang="es-ES" sz="1600" b="1">
            <a:solidFill>
              <a:schemeClr val="bg1"/>
            </a:solidFill>
          </a:endParaRPr>
        </a:p>
      </dgm:t>
    </dgm:pt>
    <dgm:pt modelId="{FF096BEF-0E21-484A-97AC-92DFFF0E842C}">
      <dgm:prSet phldrT="[Texto]" custT="1"/>
      <dgm:spPr>
        <a:solidFill>
          <a:srgbClr val="23B4A6"/>
        </a:solidFill>
      </dgm:spPr>
      <dgm:t>
        <a:bodyPr/>
        <a:lstStyle/>
        <a:p>
          <a:r>
            <a:rPr lang="es-ES" sz="1600" b="1" dirty="0">
              <a:solidFill>
                <a:schemeClr val="tx1"/>
              </a:solidFill>
              <a:latin typeface="+mn-lt"/>
            </a:rPr>
            <a:t>Aplicar a 2000 organizaciones sociales, comunales, medios comunitarios, de propiedad horizontal el modelo de fortalecimiento.</a:t>
          </a:r>
        </a:p>
      </dgm:t>
    </dgm:pt>
    <dgm:pt modelId="{293BB419-1234-4241-A864-AF66AA4E32E0}" type="sibTrans" cxnId="{05A7687B-2E20-460B-B37B-DF893A8F62D2}">
      <dgm:prSet/>
      <dgm:spPr/>
      <dgm:t>
        <a:bodyPr/>
        <a:lstStyle/>
        <a:p>
          <a:endParaRPr lang="es-ES" sz="1600" b="1">
            <a:solidFill>
              <a:schemeClr val="bg1"/>
            </a:solidFill>
            <a:latin typeface="+mn-lt"/>
          </a:endParaRPr>
        </a:p>
      </dgm:t>
    </dgm:pt>
    <dgm:pt modelId="{76CCCAE6-5D3D-42A2-B344-38014CD9A9E4}" type="parTrans" cxnId="{05A7687B-2E20-460B-B37B-DF893A8F62D2}">
      <dgm:prSet custT="1"/>
      <dgm:spPr/>
      <dgm:t>
        <a:bodyPr/>
        <a:lstStyle/>
        <a:p>
          <a:endParaRPr lang="es-ES" sz="1600" b="1">
            <a:solidFill>
              <a:schemeClr val="bg1"/>
            </a:solidFill>
            <a:latin typeface="+mn-lt"/>
          </a:endParaRPr>
        </a:p>
      </dgm:t>
    </dgm:pt>
    <dgm:pt modelId="{07922FCD-ACEB-4520-9874-9FACE49C114B}">
      <dgm:prSet phldrT="[Texto]" custT="1"/>
      <dgm:spPr/>
      <dgm:t>
        <a:bodyPr/>
        <a:lstStyle/>
        <a:p>
          <a:r>
            <a:rPr lang="es-ES" sz="1600" b="1" dirty="0">
              <a:solidFill>
                <a:schemeClr val="tx1"/>
              </a:solidFill>
              <a:latin typeface="+mn-lt"/>
            </a:rPr>
            <a:t>Fortalecer 450 instancias formales y no formales de participación aplicando el modelo de fortalecimiento.</a:t>
          </a:r>
        </a:p>
      </dgm:t>
    </dgm:pt>
    <dgm:pt modelId="{21453798-DE37-4EAC-8AC9-41317C232BFC}" type="parTrans" cxnId="{C27DAB72-6EE2-4618-9A8D-6A761A7FE702}">
      <dgm:prSet custT="1"/>
      <dgm:spPr/>
      <dgm:t>
        <a:bodyPr/>
        <a:lstStyle/>
        <a:p>
          <a:endParaRPr lang="es-CO" sz="1600" b="1">
            <a:solidFill>
              <a:schemeClr val="bg1"/>
            </a:solidFill>
          </a:endParaRPr>
        </a:p>
      </dgm:t>
    </dgm:pt>
    <dgm:pt modelId="{E0679DB9-8B6D-4FC7-850F-FB97CE7EC5A3}" type="sibTrans" cxnId="{C27DAB72-6EE2-4618-9A8D-6A761A7FE702}">
      <dgm:prSet/>
      <dgm:spPr/>
      <dgm:t>
        <a:bodyPr/>
        <a:lstStyle/>
        <a:p>
          <a:endParaRPr lang="es-CO" sz="1600" b="1">
            <a:solidFill>
              <a:schemeClr val="bg1"/>
            </a:solidFill>
          </a:endParaRPr>
        </a:p>
      </dgm:t>
    </dgm:pt>
    <dgm:pt modelId="{D86D27E2-44F8-474A-B17D-F689E8652EA8}" type="pres">
      <dgm:prSet presAssocID="{8FEF5D06-6387-41AF-8C9B-01C67CA283E4}" presName="diagram" presStyleCnt="0">
        <dgm:presLayoutVars>
          <dgm:chMax val="1"/>
          <dgm:dir/>
          <dgm:animLvl val="ctr"/>
          <dgm:resizeHandles val="exact"/>
        </dgm:presLayoutVars>
      </dgm:prSet>
      <dgm:spPr/>
    </dgm:pt>
    <dgm:pt modelId="{054A1065-3E43-45BB-8E1F-E2B884B2C4D6}" type="pres">
      <dgm:prSet presAssocID="{8FEF5D06-6387-41AF-8C9B-01C67CA283E4}" presName="matrix" presStyleCnt="0"/>
      <dgm:spPr/>
    </dgm:pt>
    <dgm:pt modelId="{1EA0A88E-4AA9-4593-9CA9-BFC56AA9EA9F}" type="pres">
      <dgm:prSet presAssocID="{8FEF5D06-6387-41AF-8C9B-01C67CA283E4}" presName="tile1" presStyleLbl="node1" presStyleIdx="0" presStyleCnt="4"/>
      <dgm:spPr/>
    </dgm:pt>
    <dgm:pt modelId="{1690CA8A-AD56-442E-A682-9378E026FA75}" type="pres">
      <dgm:prSet presAssocID="{8FEF5D06-6387-41AF-8C9B-01C67CA283E4}" presName="tile1text" presStyleLbl="node1" presStyleIdx="0" presStyleCnt="4">
        <dgm:presLayoutVars>
          <dgm:chMax val="0"/>
          <dgm:chPref val="0"/>
          <dgm:bulletEnabled val="1"/>
        </dgm:presLayoutVars>
      </dgm:prSet>
      <dgm:spPr/>
    </dgm:pt>
    <dgm:pt modelId="{CC09DC29-FFCB-471C-9786-E4205F010BE5}" type="pres">
      <dgm:prSet presAssocID="{8FEF5D06-6387-41AF-8C9B-01C67CA283E4}" presName="tile2" presStyleLbl="node1" presStyleIdx="1" presStyleCnt="4"/>
      <dgm:spPr/>
    </dgm:pt>
    <dgm:pt modelId="{6E4C2057-2908-424B-B424-DD2C7157BA85}" type="pres">
      <dgm:prSet presAssocID="{8FEF5D06-6387-41AF-8C9B-01C67CA283E4}" presName="tile2text" presStyleLbl="node1" presStyleIdx="1" presStyleCnt="4">
        <dgm:presLayoutVars>
          <dgm:chMax val="0"/>
          <dgm:chPref val="0"/>
          <dgm:bulletEnabled val="1"/>
        </dgm:presLayoutVars>
      </dgm:prSet>
      <dgm:spPr/>
    </dgm:pt>
    <dgm:pt modelId="{6B4C3D41-914D-4A0C-BE3B-4A64F0D3BBB1}" type="pres">
      <dgm:prSet presAssocID="{8FEF5D06-6387-41AF-8C9B-01C67CA283E4}" presName="tile3" presStyleLbl="node1" presStyleIdx="2" presStyleCnt="4"/>
      <dgm:spPr/>
    </dgm:pt>
    <dgm:pt modelId="{F967FFB3-E130-43B6-8B26-164664506BF1}" type="pres">
      <dgm:prSet presAssocID="{8FEF5D06-6387-41AF-8C9B-01C67CA283E4}" presName="tile3text" presStyleLbl="node1" presStyleIdx="2" presStyleCnt="4">
        <dgm:presLayoutVars>
          <dgm:chMax val="0"/>
          <dgm:chPref val="0"/>
          <dgm:bulletEnabled val="1"/>
        </dgm:presLayoutVars>
      </dgm:prSet>
      <dgm:spPr/>
    </dgm:pt>
    <dgm:pt modelId="{ED26B9C5-C73D-4004-BC80-FEC5BED78B29}" type="pres">
      <dgm:prSet presAssocID="{8FEF5D06-6387-41AF-8C9B-01C67CA283E4}" presName="tile4" presStyleLbl="node1" presStyleIdx="3" presStyleCnt="4"/>
      <dgm:spPr/>
    </dgm:pt>
    <dgm:pt modelId="{08D56293-3F22-4231-B6CE-BC2F39F4D935}" type="pres">
      <dgm:prSet presAssocID="{8FEF5D06-6387-41AF-8C9B-01C67CA283E4}" presName="tile4text" presStyleLbl="node1" presStyleIdx="3" presStyleCnt="4">
        <dgm:presLayoutVars>
          <dgm:chMax val="0"/>
          <dgm:chPref val="0"/>
          <dgm:bulletEnabled val="1"/>
        </dgm:presLayoutVars>
      </dgm:prSet>
      <dgm:spPr/>
    </dgm:pt>
    <dgm:pt modelId="{43DF3879-94C6-499B-A57C-A4CF029445B7}" type="pres">
      <dgm:prSet presAssocID="{8FEF5D06-6387-41AF-8C9B-01C67CA283E4}" presName="centerTile" presStyleLbl="fgShp" presStyleIdx="0" presStyleCnt="1">
        <dgm:presLayoutVars>
          <dgm:chMax val="0"/>
          <dgm:chPref val="0"/>
        </dgm:presLayoutVars>
      </dgm:prSet>
      <dgm:spPr/>
    </dgm:pt>
  </dgm:ptLst>
  <dgm:cxnLst>
    <dgm:cxn modelId="{AB2EB95E-71FB-48B5-8442-E7592053C84E}" srcId="{8B170745-67E1-499D-A3DD-F92DF701F589}" destId="{36F82C6F-27F7-4A0B-86B9-A315462B2C58}" srcOrd="2" destOrd="0" parTransId="{B252500A-E9C5-4EEA-A755-4A8725E4DC2C}" sibTransId="{61E17BA8-88D3-4DCF-88A4-DE4CBCC78142}"/>
    <dgm:cxn modelId="{DBF6D94F-A56A-4812-868D-57F290256188}" type="presOf" srcId="{175D5B37-4950-424C-A653-12738813B128}" destId="{1EA0A88E-4AA9-4593-9CA9-BFC56AA9EA9F}" srcOrd="0" destOrd="0" presId="urn:microsoft.com/office/officeart/2005/8/layout/matrix1"/>
    <dgm:cxn modelId="{0C271150-EFED-4297-9F1D-FF8B260D2431}" srcId="{8FEF5D06-6387-41AF-8C9B-01C67CA283E4}" destId="{8B170745-67E1-499D-A3DD-F92DF701F589}" srcOrd="0" destOrd="0" parTransId="{185FD830-637F-488C-A0BE-9809F062919F}" sibTransId="{CEF2F0FA-86DF-400B-B09F-BCC94B8BB391}"/>
    <dgm:cxn modelId="{C27DAB72-6EE2-4618-9A8D-6A761A7FE702}" srcId="{8B170745-67E1-499D-A3DD-F92DF701F589}" destId="{07922FCD-ACEB-4520-9874-9FACE49C114B}" srcOrd="3" destOrd="0" parTransId="{21453798-DE37-4EAC-8AC9-41317C232BFC}" sibTransId="{E0679DB9-8B6D-4FC7-850F-FB97CE7EC5A3}"/>
    <dgm:cxn modelId="{8F57FE53-E1F7-4E45-8344-248AF54C8666}" type="presOf" srcId="{36F82C6F-27F7-4A0B-86B9-A315462B2C58}" destId="{F967FFB3-E130-43B6-8B26-164664506BF1}" srcOrd="1" destOrd="0" presId="urn:microsoft.com/office/officeart/2005/8/layout/matrix1"/>
    <dgm:cxn modelId="{05A7687B-2E20-460B-B37B-DF893A8F62D2}" srcId="{8B170745-67E1-499D-A3DD-F92DF701F589}" destId="{FF096BEF-0E21-484A-97AC-92DFFF0E842C}" srcOrd="1" destOrd="0" parTransId="{76CCCAE6-5D3D-42A2-B344-38014CD9A9E4}" sibTransId="{293BB419-1234-4241-A864-AF66AA4E32E0}"/>
    <dgm:cxn modelId="{B0F5B090-4A86-441F-AF5F-27D5CA3CF7DF}" type="presOf" srcId="{FF096BEF-0E21-484A-97AC-92DFFF0E842C}" destId="{CC09DC29-FFCB-471C-9786-E4205F010BE5}" srcOrd="0" destOrd="0" presId="urn:microsoft.com/office/officeart/2005/8/layout/matrix1"/>
    <dgm:cxn modelId="{C8D4689D-13EB-4587-BE94-2F96CEF86BD0}" type="presOf" srcId="{07922FCD-ACEB-4520-9874-9FACE49C114B}" destId="{ED26B9C5-C73D-4004-BC80-FEC5BED78B29}" srcOrd="0" destOrd="0" presId="urn:microsoft.com/office/officeart/2005/8/layout/matrix1"/>
    <dgm:cxn modelId="{375406A8-D175-4EA5-B8BE-D6A5243DBE15}" type="presOf" srcId="{175D5B37-4950-424C-A653-12738813B128}" destId="{1690CA8A-AD56-442E-A682-9378E026FA75}" srcOrd="1" destOrd="0" presId="urn:microsoft.com/office/officeart/2005/8/layout/matrix1"/>
    <dgm:cxn modelId="{12F956C4-0536-48A2-BA55-ED902D4349F7}" type="presOf" srcId="{36F82C6F-27F7-4A0B-86B9-A315462B2C58}" destId="{6B4C3D41-914D-4A0C-BE3B-4A64F0D3BBB1}" srcOrd="0" destOrd="0" presId="urn:microsoft.com/office/officeart/2005/8/layout/matrix1"/>
    <dgm:cxn modelId="{DFA1D9D5-F145-4E98-B756-33BA860A25BE}" type="presOf" srcId="{8B170745-67E1-499D-A3DD-F92DF701F589}" destId="{43DF3879-94C6-499B-A57C-A4CF029445B7}" srcOrd="0" destOrd="0" presId="urn:microsoft.com/office/officeart/2005/8/layout/matrix1"/>
    <dgm:cxn modelId="{F32EE9D9-05A6-4D8C-BEA2-DEB4645D226D}" srcId="{8B170745-67E1-499D-A3DD-F92DF701F589}" destId="{175D5B37-4950-424C-A653-12738813B128}" srcOrd="0" destOrd="0" parTransId="{2D3B7C48-C9E4-4AB0-884D-39E533D4B17E}" sibTransId="{78CBE3DE-A915-4409-BE0E-E9B40E73AD0C}"/>
    <dgm:cxn modelId="{282900DB-4C64-4889-B992-53730E94F31F}" type="presOf" srcId="{FF096BEF-0E21-484A-97AC-92DFFF0E842C}" destId="{6E4C2057-2908-424B-B424-DD2C7157BA85}" srcOrd="1" destOrd="0" presId="urn:microsoft.com/office/officeart/2005/8/layout/matrix1"/>
    <dgm:cxn modelId="{C67D36E7-E89F-465A-94B4-CD08E404B474}" type="presOf" srcId="{8FEF5D06-6387-41AF-8C9B-01C67CA283E4}" destId="{D86D27E2-44F8-474A-B17D-F689E8652EA8}" srcOrd="0" destOrd="0" presId="urn:microsoft.com/office/officeart/2005/8/layout/matrix1"/>
    <dgm:cxn modelId="{D43C13FF-9430-4400-B7AF-E00C7890587C}" type="presOf" srcId="{07922FCD-ACEB-4520-9874-9FACE49C114B}" destId="{08D56293-3F22-4231-B6CE-BC2F39F4D935}" srcOrd="1" destOrd="0" presId="urn:microsoft.com/office/officeart/2005/8/layout/matrix1"/>
    <dgm:cxn modelId="{EB6ED80A-25C8-4ABF-9DAB-5DFC4E535527}" type="presParOf" srcId="{D86D27E2-44F8-474A-B17D-F689E8652EA8}" destId="{054A1065-3E43-45BB-8E1F-E2B884B2C4D6}" srcOrd="0" destOrd="0" presId="urn:microsoft.com/office/officeart/2005/8/layout/matrix1"/>
    <dgm:cxn modelId="{C8E9A052-9240-4F25-AFDA-6077BE47AB47}" type="presParOf" srcId="{054A1065-3E43-45BB-8E1F-E2B884B2C4D6}" destId="{1EA0A88E-4AA9-4593-9CA9-BFC56AA9EA9F}" srcOrd="0" destOrd="0" presId="urn:microsoft.com/office/officeart/2005/8/layout/matrix1"/>
    <dgm:cxn modelId="{101CAFAC-B867-46C1-A351-B5AC5CC94668}" type="presParOf" srcId="{054A1065-3E43-45BB-8E1F-E2B884B2C4D6}" destId="{1690CA8A-AD56-442E-A682-9378E026FA75}" srcOrd="1" destOrd="0" presId="urn:microsoft.com/office/officeart/2005/8/layout/matrix1"/>
    <dgm:cxn modelId="{FDEA4D1D-6956-49E7-8E16-3666B5A50A2D}" type="presParOf" srcId="{054A1065-3E43-45BB-8E1F-E2B884B2C4D6}" destId="{CC09DC29-FFCB-471C-9786-E4205F010BE5}" srcOrd="2" destOrd="0" presId="urn:microsoft.com/office/officeart/2005/8/layout/matrix1"/>
    <dgm:cxn modelId="{63D96FE0-952C-49BB-9DF9-234786AA5A26}" type="presParOf" srcId="{054A1065-3E43-45BB-8E1F-E2B884B2C4D6}" destId="{6E4C2057-2908-424B-B424-DD2C7157BA85}" srcOrd="3" destOrd="0" presId="urn:microsoft.com/office/officeart/2005/8/layout/matrix1"/>
    <dgm:cxn modelId="{8ABD3025-F970-4029-B68D-748FEBB91482}" type="presParOf" srcId="{054A1065-3E43-45BB-8E1F-E2B884B2C4D6}" destId="{6B4C3D41-914D-4A0C-BE3B-4A64F0D3BBB1}" srcOrd="4" destOrd="0" presId="urn:microsoft.com/office/officeart/2005/8/layout/matrix1"/>
    <dgm:cxn modelId="{158AA74F-C67A-4ED3-ADF2-07F26F9A0697}" type="presParOf" srcId="{054A1065-3E43-45BB-8E1F-E2B884B2C4D6}" destId="{F967FFB3-E130-43B6-8B26-164664506BF1}" srcOrd="5" destOrd="0" presId="urn:microsoft.com/office/officeart/2005/8/layout/matrix1"/>
    <dgm:cxn modelId="{DDF287C9-5456-4F8C-9023-5D7B7EF6D8CA}" type="presParOf" srcId="{054A1065-3E43-45BB-8E1F-E2B884B2C4D6}" destId="{ED26B9C5-C73D-4004-BC80-FEC5BED78B29}" srcOrd="6" destOrd="0" presId="urn:microsoft.com/office/officeart/2005/8/layout/matrix1"/>
    <dgm:cxn modelId="{87F60857-E3DE-4A72-86EB-F083EEEEFB2D}" type="presParOf" srcId="{054A1065-3E43-45BB-8E1F-E2B884B2C4D6}" destId="{08D56293-3F22-4231-B6CE-BC2F39F4D935}" srcOrd="7" destOrd="0" presId="urn:microsoft.com/office/officeart/2005/8/layout/matrix1"/>
    <dgm:cxn modelId="{043254A8-E153-4175-BEE7-18ECA5D7B85D}" type="presParOf" srcId="{D86D27E2-44F8-474A-B17D-F689E8652EA8}" destId="{43DF3879-94C6-499B-A57C-A4CF029445B7}"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C026B3-E280-449D-9EBE-9BAC273F2788}"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s-CO"/>
        </a:p>
      </dgm:t>
    </dgm:pt>
    <dgm:pt modelId="{A2A29CC2-40BB-4995-BE30-3598C79230C2}">
      <dgm:prSet phldrT="[Texto]"/>
      <dgm:spPr/>
      <dgm:t>
        <a:bodyPr/>
        <a:lstStyle/>
        <a:p>
          <a:r>
            <a:rPr lang="es-CO" dirty="0"/>
            <a:t>46685</a:t>
          </a:r>
        </a:p>
        <a:p>
          <a:r>
            <a:rPr lang="es-CO" dirty="0"/>
            <a:t>Andrés Castro</a:t>
          </a:r>
        </a:p>
      </dgm:t>
    </dgm:pt>
    <dgm:pt modelId="{0B6458C5-9706-4CFA-AE66-8A79A866F01F}" type="parTrans" cxnId="{3D941B2B-3438-4E63-9632-E1DF92DE3A4C}">
      <dgm:prSet/>
      <dgm:spPr/>
      <dgm:t>
        <a:bodyPr/>
        <a:lstStyle/>
        <a:p>
          <a:endParaRPr lang="es-CO"/>
        </a:p>
      </dgm:t>
    </dgm:pt>
    <dgm:pt modelId="{DAAEFB52-1435-48B6-BBB0-2FB04CAC8F14}" type="sibTrans" cxnId="{3D941B2B-3438-4E63-9632-E1DF92DE3A4C}">
      <dgm:prSet/>
      <dgm:spPr/>
      <dgm:t>
        <a:bodyPr/>
        <a:lstStyle/>
        <a:p>
          <a:endParaRPr lang="es-CO"/>
        </a:p>
      </dgm:t>
    </dgm:pt>
    <dgm:pt modelId="{E189859C-8F27-4E0B-8291-BDAC607DAAF4}">
      <dgm:prSet phldrT="[Texto]"/>
      <dgm:spPr/>
      <dgm:t>
        <a:bodyPr/>
        <a:lstStyle/>
        <a:p>
          <a:r>
            <a:rPr lang="es-ES" b="1" dirty="0"/>
            <a:t>ACUERDOS DE CONFIANZA</a:t>
          </a:r>
          <a:r>
            <a:rPr lang="es-ES" dirty="0"/>
            <a:t>.</a:t>
          </a:r>
          <a:endParaRPr lang="es-CO" dirty="0"/>
        </a:p>
      </dgm:t>
    </dgm:pt>
    <dgm:pt modelId="{85E45258-A688-4E05-BF67-529F408F8443}" type="parTrans" cxnId="{4AF7B402-04B1-4EA6-842C-8BA0054C33DD}">
      <dgm:prSet/>
      <dgm:spPr/>
      <dgm:t>
        <a:bodyPr/>
        <a:lstStyle/>
        <a:p>
          <a:endParaRPr lang="es-CO"/>
        </a:p>
      </dgm:t>
    </dgm:pt>
    <dgm:pt modelId="{9184CD78-AA43-41F3-A61F-17D20AD1622E}" type="sibTrans" cxnId="{4AF7B402-04B1-4EA6-842C-8BA0054C33DD}">
      <dgm:prSet/>
      <dgm:spPr/>
      <dgm:t>
        <a:bodyPr/>
        <a:lstStyle/>
        <a:p>
          <a:endParaRPr lang="es-CO"/>
        </a:p>
      </dgm:t>
    </dgm:pt>
    <dgm:pt modelId="{421ED293-CCAB-4F0F-B77C-17F80430248F}">
      <dgm:prSet phldrT="[Texto]"/>
      <dgm:spPr>
        <a:solidFill>
          <a:srgbClr val="23B4A6"/>
        </a:solidFill>
      </dgm:spPr>
      <dgm:t>
        <a:bodyPr/>
        <a:lstStyle/>
        <a:p>
          <a:r>
            <a:rPr lang="es-CO" dirty="0"/>
            <a:t>94400 C Nicolás Moncaleano</a:t>
          </a:r>
        </a:p>
      </dgm:t>
    </dgm:pt>
    <dgm:pt modelId="{A3E558D9-C0C2-497B-95F7-01B0BA3CA7D6}" type="parTrans" cxnId="{CB389533-26C6-4831-8013-C0428CB5D53D}">
      <dgm:prSet/>
      <dgm:spPr/>
      <dgm:t>
        <a:bodyPr/>
        <a:lstStyle/>
        <a:p>
          <a:endParaRPr lang="es-CO"/>
        </a:p>
      </dgm:t>
    </dgm:pt>
    <dgm:pt modelId="{C1472BCE-F4CB-4543-81EE-AF3CB3D52E93}" type="sibTrans" cxnId="{CB389533-26C6-4831-8013-C0428CB5D53D}">
      <dgm:prSet/>
      <dgm:spPr/>
      <dgm:t>
        <a:bodyPr/>
        <a:lstStyle/>
        <a:p>
          <a:endParaRPr lang="es-CO"/>
        </a:p>
      </dgm:t>
    </dgm:pt>
    <dgm:pt modelId="{4C655D7C-79AA-4641-9B64-62C0472B7494}">
      <dgm:prSet phldrT="[Texto]"/>
      <dgm:spPr/>
      <dgm:t>
        <a:bodyPr/>
        <a:lstStyle/>
        <a:p>
          <a:r>
            <a:rPr lang="es-ES" b="1" dirty="0"/>
            <a:t>GAB.</a:t>
          </a:r>
          <a:endParaRPr lang="es-CO" b="1" dirty="0"/>
        </a:p>
      </dgm:t>
    </dgm:pt>
    <dgm:pt modelId="{B7518B52-1A6E-4FE8-A99E-7311D34BDD08}" type="parTrans" cxnId="{260DCECB-4B49-4E7F-AD1A-3D3A5B75E875}">
      <dgm:prSet/>
      <dgm:spPr/>
      <dgm:t>
        <a:bodyPr/>
        <a:lstStyle/>
        <a:p>
          <a:endParaRPr lang="es-CO"/>
        </a:p>
      </dgm:t>
    </dgm:pt>
    <dgm:pt modelId="{730A6DDF-E471-4017-83F9-C2DB8271164F}" type="sibTrans" cxnId="{260DCECB-4B49-4E7F-AD1A-3D3A5B75E875}">
      <dgm:prSet/>
      <dgm:spPr/>
      <dgm:t>
        <a:bodyPr/>
        <a:lstStyle/>
        <a:p>
          <a:endParaRPr lang="es-CO"/>
        </a:p>
      </dgm:t>
    </dgm:pt>
    <dgm:pt modelId="{FE5E9F53-0448-44C2-B16C-CE44C1663A67}">
      <dgm:prSet phldrT="[Texto]"/>
      <dgm:spPr/>
      <dgm:t>
        <a:bodyPr/>
        <a:lstStyle/>
        <a:p>
          <a:r>
            <a:rPr lang="es-CO" dirty="0"/>
            <a:t>32255 NIXÓN SANDOBAL</a:t>
          </a:r>
        </a:p>
      </dgm:t>
    </dgm:pt>
    <dgm:pt modelId="{FB411699-A747-4221-8070-5D22AF3708F9}" type="parTrans" cxnId="{FE9C2DB6-4DE5-4E2F-B82E-B6B2DE0FE2CC}">
      <dgm:prSet/>
      <dgm:spPr/>
      <dgm:t>
        <a:bodyPr/>
        <a:lstStyle/>
        <a:p>
          <a:endParaRPr lang="es-CO"/>
        </a:p>
      </dgm:t>
    </dgm:pt>
    <dgm:pt modelId="{ED2962C5-F25F-482F-86FF-2BA991D1D481}" type="sibTrans" cxnId="{FE9C2DB6-4DE5-4E2F-B82E-B6B2DE0FE2CC}">
      <dgm:prSet/>
      <dgm:spPr/>
      <dgm:t>
        <a:bodyPr/>
        <a:lstStyle/>
        <a:p>
          <a:endParaRPr lang="es-CO"/>
        </a:p>
      </dgm:t>
    </dgm:pt>
    <dgm:pt modelId="{7DF6B4C9-21B9-4B26-BA25-93D5912B8D22}">
      <dgm:prSet phldrT="[Texto]" custT="1"/>
      <dgm:spPr/>
      <dgm:t>
        <a:bodyPr/>
        <a:lstStyle/>
        <a:p>
          <a:r>
            <a:rPr lang="es-ES" sz="1400" b="1" kern="1200" dirty="0">
              <a:solidFill>
                <a:prstClr val="black">
                  <a:hueOff val="0"/>
                  <a:satOff val="0"/>
                  <a:lumOff val="0"/>
                  <a:alphaOff val="0"/>
                </a:prstClr>
              </a:solidFill>
              <a:latin typeface="Calibri"/>
              <a:ea typeface="+mn-ea"/>
              <a:cs typeface="+mn-cs"/>
            </a:rPr>
            <a:t>INCENTIVOS:</a:t>
          </a:r>
          <a:endParaRPr lang="es-CO" sz="1400" kern="1200" dirty="0">
            <a:solidFill>
              <a:prstClr val="black">
                <a:hueOff val="0"/>
                <a:satOff val="0"/>
                <a:lumOff val="0"/>
                <a:alphaOff val="0"/>
              </a:prstClr>
            </a:solidFill>
            <a:latin typeface="Calibri"/>
            <a:ea typeface="+mn-ea"/>
            <a:cs typeface="+mn-cs"/>
          </a:endParaRPr>
        </a:p>
      </dgm:t>
    </dgm:pt>
    <dgm:pt modelId="{45D49328-667A-4B41-83BA-D1D42417A7BA}" type="parTrans" cxnId="{D24F997D-7238-4AE8-868F-CFAFE8583B47}">
      <dgm:prSet/>
      <dgm:spPr/>
      <dgm:t>
        <a:bodyPr/>
        <a:lstStyle/>
        <a:p>
          <a:endParaRPr lang="es-CO"/>
        </a:p>
      </dgm:t>
    </dgm:pt>
    <dgm:pt modelId="{F91CDE4E-72AB-4A1B-94F2-969C002BEDD8}" type="sibTrans" cxnId="{D24F997D-7238-4AE8-868F-CFAFE8583B47}">
      <dgm:prSet/>
      <dgm:spPr/>
      <dgm:t>
        <a:bodyPr/>
        <a:lstStyle/>
        <a:p>
          <a:endParaRPr lang="es-CO"/>
        </a:p>
      </dgm:t>
    </dgm:pt>
    <dgm:pt modelId="{650D6B70-95F6-4B14-8025-9F30760769B8}">
      <dgm:prSet phldrT="[Texto]"/>
      <dgm:spPr/>
      <dgm:t>
        <a:bodyPr/>
        <a:lstStyle/>
        <a:p>
          <a:r>
            <a:rPr lang="es-ES" dirty="0"/>
            <a:t>Solucionar el parqueo de carros sobre los andenes, la seguridad ,  arreglo de andenes y parques, el consumo de drogas en el espacio público</a:t>
          </a:r>
          <a:endParaRPr lang="es-CO" dirty="0"/>
        </a:p>
      </dgm:t>
    </dgm:pt>
    <dgm:pt modelId="{974DFEF3-FFC3-43DD-813A-B0014C7DB7EB}" type="parTrans" cxnId="{6B78C7B1-D952-484E-847F-BCF1A4DC1153}">
      <dgm:prSet/>
      <dgm:spPr/>
      <dgm:t>
        <a:bodyPr/>
        <a:lstStyle/>
        <a:p>
          <a:endParaRPr lang="es-CO"/>
        </a:p>
      </dgm:t>
    </dgm:pt>
    <dgm:pt modelId="{0D6FBFA1-5FF7-4C92-9563-0D1E0B8E0059}" type="sibTrans" cxnId="{6B78C7B1-D952-484E-847F-BCF1A4DC1153}">
      <dgm:prSet/>
      <dgm:spPr/>
      <dgm:t>
        <a:bodyPr/>
        <a:lstStyle/>
        <a:p>
          <a:endParaRPr lang="es-CO"/>
        </a:p>
      </dgm:t>
    </dgm:pt>
    <dgm:pt modelId="{E284F83E-EA82-43FE-8627-D1F19C551211}">
      <dgm:prSet phldrT="[Texto]"/>
      <dgm:spPr/>
      <dgm:t>
        <a:bodyPr/>
        <a:lstStyle/>
        <a:p>
          <a:r>
            <a:rPr lang="es-ES" dirty="0"/>
            <a:t>Que se haga un foro amplio a nivel distrital para tener ejercicios de escucha, trabajando en diferentes mesas de participación</a:t>
          </a:r>
          <a:endParaRPr lang="es-CO" dirty="0"/>
        </a:p>
      </dgm:t>
    </dgm:pt>
    <dgm:pt modelId="{9A64352B-A00D-4215-AB21-5B14387244BF}" type="parTrans" cxnId="{175EB789-FA35-4624-80DC-524C4399D990}">
      <dgm:prSet/>
      <dgm:spPr/>
      <dgm:t>
        <a:bodyPr/>
        <a:lstStyle/>
        <a:p>
          <a:endParaRPr lang="es-CO"/>
        </a:p>
      </dgm:t>
    </dgm:pt>
    <dgm:pt modelId="{AA6D5AEB-C70B-40EB-836E-0EC39636DF08}" type="sibTrans" cxnId="{175EB789-FA35-4624-80DC-524C4399D990}">
      <dgm:prSet/>
      <dgm:spPr/>
      <dgm:t>
        <a:bodyPr/>
        <a:lstStyle/>
        <a:p>
          <a:endParaRPr lang="es-CO"/>
        </a:p>
      </dgm:t>
    </dgm:pt>
    <dgm:pt modelId="{9BA0AF7A-3CC9-490A-A8D4-B59F411A4C8D}">
      <dgm:prSet phldrT="[Texto]" custT="1"/>
      <dgm:spPr/>
      <dgm:t>
        <a:bodyPr/>
        <a:lstStyle/>
        <a:p>
          <a:r>
            <a:rPr lang="es-ES" sz="1400" kern="1200" dirty="0">
              <a:solidFill>
                <a:prstClr val="black">
                  <a:hueOff val="0"/>
                  <a:satOff val="0"/>
                  <a:lumOff val="0"/>
                  <a:alphaOff val="0"/>
                </a:prstClr>
              </a:solidFill>
              <a:latin typeface="Calibri"/>
              <a:ea typeface="+mn-ea"/>
              <a:cs typeface="+mn-cs"/>
            </a:rPr>
            <a:t>es necesario involucrar a la ciudadanía en los asuntos ambientales haciendo que tomemos conciencia para asumir nuestra responsabilidad frente a las diferentes problemáticas relacionadas con la contaminación del agua, la generación de residuos y la protección de la biodiversidad.</a:t>
          </a:r>
          <a:endParaRPr lang="es-CO" sz="1400" kern="1200" dirty="0">
            <a:solidFill>
              <a:prstClr val="black">
                <a:hueOff val="0"/>
                <a:satOff val="0"/>
                <a:lumOff val="0"/>
                <a:alphaOff val="0"/>
              </a:prstClr>
            </a:solidFill>
            <a:latin typeface="Calibri"/>
            <a:ea typeface="+mn-ea"/>
            <a:cs typeface="+mn-cs"/>
          </a:endParaRPr>
        </a:p>
      </dgm:t>
    </dgm:pt>
    <dgm:pt modelId="{266B3B63-A7D2-4FD7-8C6C-17C7941A2C58}" type="parTrans" cxnId="{577E9AF3-D39C-4B24-AFD5-2E3492F74F4E}">
      <dgm:prSet/>
      <dgm:spPr/>
      <dgm:t>
        <a:bodyPr/>
        <a:lstStyle/>
        <a:p>
          <a:endParaRPr lang="es-CO"/>
        </a:p>
      </dgm:t>
    </dgm:pt>
    <dgm:pt modelId="{80BEC510-1A75-461C-B3CF-941B78D72EF2}" type="sibTrans" cxnId="{577E9AF3-D39C-4B24-AFD5-2E3492F74F4E}">
      <dgm:prSet/>
      <dgm:spPr/>
      <dgm:t>
        <a:bodyPr/>
        <a:lstStyle/>
        <a:p>
          <a:endParaRPr lang="es-CO"/>
        </a:p>
      </dgm:t>
    </dgm:pt>
    <dgm:pt modelId="{4162D546-3A6A-491C-8421-4999B3114F2A}" type="pres">
      <dgm:prSet presAssocID="{75C026B3-E280-449D-9EBE-9BAC273F2788}" presName="Name0" presStyleCnt="0">
        <dgm:presLayoutVars>
          <dgm:dir/>
          <dgm:animLvl val="lvl"/>
          <dgm:resizeHandles val="exact"/>
        </dgm:presLayoutVars>
      </dgm:prSet>
      <dgm:spPr/>
    </dgm:pt>
    <dgm:pt modelId="{936F4444-0C93-4417-A705-FE37AC65C9E4}" type="pres">
      <dgm:prSet presAssocID="{A2A29CC2-40BB-4995-BE30-3598C79230C2}" presName="linNode" presStyleCnt="0"/>
      <dgm:spPr/>
    </dgm:pt>
    <dgm:pt modelId="{07CAC4D2-72C2-49C7-BE4E-EF3F18B26C8E}" type="pres">
      <dgm:prSet presAssocID="{A2A29CC2-40BB-4995-BE30-3598C79230C2}" presName="parentText" presStyleLbl="node1" presStyleIdx="0" presStyleCnt="3" custScaleX="94526">
        <dgm:presLayoutVars>
          <dgm:chMax val="1"/>
          <dgm:bulletEnabled val="1"/>
        </dgm:presLayoutVars>
      </dgm:prSet>
      <dgm:spPr/>
    </dgm:pt>
    <dgm:pt modelId="{585DE55B-0D70-48AC-BE99-5DCF910EE3BA}" type="pres">
      <dgm:prSet presAssocID="{A2A29CC2-40BB-4995-BE30-3598C79230C2}" presName="descendantText" presStyleLbl="alignAccFollowNode1" presStyleIdx="0" presStyleCnt="3">
        <dgm:presLayoutVars>
          <dgm:bulletEnabled val="1"/>
        </dgm:presLayoutVars>
      </dgm:prSet>
      <dgm:spPr/>
    </dgm:pt>
    <dgm:pt modelId="{55506623-D1ED-4640-BFB1-AF5D1D82D037}" type="pres">
      <dgm:prSet presAssocID="{DAAEFB52-1435-48B6-BBB0-2FB04CAC8F14}" presName="sp" presStyleCnt="0"/>
      <dgm:spPr/>
    </dgm:pt>
    <dgm:pt modelId="{3E6ACB03-77BB-43F7-B39D-6E23B4877E03}" type="pres">
      <dgm:prSet presAssocID="{421ED293-CCAB-4F0F-B77C-17F80430248F}" presName="linNode" presStyleCnt="0"/>
      <dgm:spPr/>
    </dgm:pt>
    <dgm:pt modelId="{105540A2-5295-4F68-9CFA-95C128755430}" type="pres">
      <dgm:prSet presAssocID="{421ED293-CCAB-4F0F-B77C-17F80430248F}" presName="parentText" presStyleLbl="node1" presStyleIdx="1" presStyleCnt="3">
        <dgm:presLayoutVars>
          <dgm:chMax val="1"/>
          <dgm:bulletEnabled val="1"/>
        </dgm:presLayoutVars>
      </dgm:prSet>
      <dgm:spPr/>
    </dgm:pt>
    <dgm:pt modelId="{9D1DE520-1107-4120-9AF2-03543838C1DD}" type="pres">
      <dgm:prSet presAssocID="{421ED293-CCAB-4F0F-B77C-17F80430248F}" presName="descendantText" presStyleLbl="alignAccFollowNode1" presStyleIdx="1" presStyleCnt="3">
        <dgm:presLayoutVars>
          <dgm:bulletEnabled val="1"/>
        </dgm:presLayoutVars>
      </dgm:prSet>
      <dgm:spPr/>
    </dgm:pt>
    <dgm:pt modelId="{DB7CC28C-1F0F-470A-A4CE-9CC86BA1313A}" type="pres">
      <dgm:prSet presAssocID="{C1472BCE-F4CB-4543-81EE-AF3CB3D52E93}" presName="sp" presStyleCnt="0"/>
      <dgm:spPr/>
    </dgm:pt>
    <dgm:pt modelId="{C0723D9C-BB66-422D-A298-756F2E1DA2FB}" type="pres">
      <dgm:prSet presAssocID="{FE5E9F53-0448-44C2-B16C-CE44C1663A67}" presName="linNode" presStyleCnt="0"/>
      <dgm:spPr/>
    </dgm:pt>
    <dgm:pt modelId="{2B850641-49E9-452A-92C1-3F3900D2D41B}" type="pres">
      <dgm:prSet presAssocID="{FE5E9F53-0448-44C2-B16C-CE44C1663A67}" presName="parentText" presStyleLbl="node1" presStyleIdx="2" presStyleCnt="3">
        <dgm:presLayoutVars>
          <dgm:chMax val="1"/>
          <dgm:bulletEnabled val="1"/>
        </dgm:presLayoutVars>
      </dgm:prSet>
      <dgm:spPr/>
    </dgm:pt>
    <dgm:pt modelId="{D73C37BC-87E5-4E69-9631-21F0A95507B0}" type="pres">
      <dgm:prSet presAssocID="{FE5E9F53-0448-44C2-B16C-CE44C1663A67}" presName="descendantText" presStyleLbl="alignAccFollowNode1" presStyleIdx="2" presStyleCnt="3">
        <dgm:presLayoutVars>
          <dgm:bulletEnabled val="1"/>
        </dgm:presLayoutVars>
      </dgm:prSet>
      <dgm:spPr/>
    </dgm:pt>
  </dgm:ptLst>
  <dgm:cxnLst>
    <dgm:cxn modelId="{4AF7B402-04B1-4EA6-842C-8BA0054C33DD}" srcId="{A2A29CC2-40BB-4995-BE30-3598C79230C2}" destId="{E189859C-8F27-4E0B-8291-BDAC607DAAF4}" srcOrd="0" destOrd="0" parTransId="{85E45258-A688-4E05-BF67-529F408F8443}" sibTransId="{9184CD78-AA43-41F3-A61F-17D20AD1622E}"/>
    <dgm:cxn modelId="{DB501605-2A94-4E55-AAFA-4086B6B8B418}" type="presOf" srcId="{75C026B3-E280-449D-9EBE-9BAC273F2788}" destId="{4162D546-3A6A-491C-8421-4999B3114F2A}" srcOrd="0" destOrd="0" presId="urn:microsoft.com/office/officeart/2005/8/layout/vList5"/>
    <dgm:cxn modelId="{C87D7910-A987-4889-8669-9B2E5701AE82}" type="presOf" srcId="{4C655D7C-79AA-4641-9B64-62C0472B7494}" destId="{9D1DE520-1107-4120-9AF2-03543838C1DD}" srcOrd="0" destOrd="0" presId="urn:microsoft.com/office/officeart/2005/8/layout/vList5"/>
    <dgm:cxn modelId="{3D941B2B-3438-4E63-9632-E1DF92DE3A4C}" srcId="{75C026B3-E280-449D-9EBE-9BAC273F2788}" destId="{A2A29CC2-40BB-4995-BE30-3598C79230C2}" srcOrd="0" destOrd="0" parTransId="{0B6458C5-9706-4CFA-AE66-8A79A866F01F}" sibTransId="{DAAEFB52-1435-48B6-BBB0-2FB04CAC8F14}"/>
    <dgm:cxn modelId="{CB389533-26C6-4831-8013-C0428CB5D53D}" srcId="{75C026B3-E280-449D-9EBE-9BAC273F2788}" destId="{421ED293-CCAB-4F0F-B77C-17F80430248F}" srcOrd="1" destOrd="0" parTransId="{A3E558D9-C0C2-497B-95F7-01B0BA3CA7D6}" sibTransId="{C1472BCE-F4CB-4543-81EE-AF3CB3D52E93}"/>
    <dgm:cxn modelId="{8DD7A551-FBD4-409A-B5F6-97A828E5CD43}" type="presOf" srcId="{A2A29CC2-40BB-4995-BE30-3598C79230C2}" destId="{07CAC4D2-72C2-49C7-BE4E-EF3F18B26C8E}" srcOrd="0" destOrd="0" presId="urn:microsoft.com/office/officeart/2005/8/layout/vList5"/>
    <dgm:cxn modelId="{D24F997D-7238-4AE8-868F-CFAFE8583B47}" srcId="{FE5E9F53-0448-44C2-B16C-CE44C1663A67}" destId="{7DF6B4C9-21B9-4B26-BA25-93D5912B8D22}" srcOrd="0" destOrd="0" parTransId="{45D49328-667A-4B41-83BA-D1D42417A7BA}" sibTransId="{F91CDE4E-72AB-4A1B-94F2-969C002BEDD8}"/>
    <dgm:cxn modelId="{175EB789-FA35-4624-80DC-524C4399D990}" srcId="{421ED293-CCAB-4F0F-B77C-17F80430248F}" destId="{E284F83E-EA82-43FE-8627-D1F19C551211}" srcOrd="1" destOrd="0" parTransId="{9A64352B-A00D-4215-AB21-5B14387244BF}" sibTransId="{AA6D5AEB-C70B-40EB-836E-0EC39636DF08}"/>
    <dgm:cxn modelId="{433F9B9B-D3E8-4950-AE4E-6BFE5C464493}" type="presOf" srcId="{FE5E9F53-0448-44C2-B16C-CE44C1663A67}" destId="{2B850641-49E9-452A-92C1-3F3900D2D41B}" srcOrd="0" destOrd="0" presId="urn:microsoft.com/office/officeart/2005/8/layout/vList5"/>
    <dgm:cxn modelId="{69FC47A0-1B7A-4466-A9C1-36CF8F6C9661}" type="presOf" srcId="{E189859C-8F27-4E0B-8291-BDAC607DAAF4}" destId="{585DE55B-0D70-48AC-BE99-5DCF910EE3BA}" srcOrd="0" destOrd="0" presId="urn:microsoft.com/office/officeart/2005/8/layout/vList5"/>
    <dgm:cxn modelId="{FB09FDA6-05D7-4760-A659-6B18A2A06AC3}" type="presOf" srcId="{7DF6B4C9-21B9-4B26-BA25-93D5912B8D22}" destId="{D73C37BC-87E5-4E69-9631-21F0A95507B0}" srcOrd="0" destOrd="0" presId="urn:microsoft.com/office/officeart/2005/8/layout/vList5"/>
    <dgm:cxn modelId="{6B78C7B1-D952-484E-847F-BCF1A4DC1153}" srcId="{A2A29CC2-40BB-4995-BE30-3598C79230C2}" destId="{650D6B70-95F6-4B14-8025-9F30760769B8}" srcOrd="1" destOrd="0" parTransId="{974DFEF3-FFC3-43DD-813A-B0014C7DB7EB}" sibTransId="{0D6FBFA1-5FF7-4C92-9563-0D1E0B8E0059}"/>
    <dgm:cxn modelId="{FE9C2DB6-4DE5-4E2F-B82E-B6B2DE0FE2CC}" srcId="{75C026B3-E280-449D-9EBE-9BAC273F2788}" destId="{FE5E9F53-0448-44C2-B16C-CE44C1663A67}" srcOrd="2" destOrd="0" parTransId="{FB411699-A747-4221-8070-5D22AF3708F9}" sibTransId="{ED2962C5-F25F-482F-86FF-2BA991D1D481}"/>
    <dgm:cxn modelId="{0FD891BD-B75D-45C4-AB69-1ADC08565A7E}" type="presOf" srcId="{650D6B70-95F6-4B14-8025-9F30760769B8}" destId="{585DE55B-0D70-48AC-BE99-5DCF910EE3BA}" srcOrd="0" destOrd="1" presId="urn:microsoft.com/office/officeart/2005/8/layout/vList5"/>
    <dgm:cxn modelId="{260DCECB-4B49-4E7F-AD1A-3D3A5B75E875}" srcId="{421ED293-CCAB-4F0F-B77C-17F80430248F}" destId="{4C655D7C-79AA-4641-9B64-62C0472B7494}" srcOrd="0" destOrd="0" parTransId="{B7518B52-1A6E-4FE8-A99E-7311D34BDD08}" sibTransId="{730A6DDF-E471-4017-83F9-C2DB8271164F}"/>
    <dgm:cxn modelId="{6AE9E1CC-D9CE-4ECE-8F18-C168FA6E8968}" type="presOf" srcId="{421ED293-CCAB-4F0F-B77C-17F80430248F}" destId="{105540A2-5295-4F68-9CFA-95C128755430}" srcOrd="0" destOrd="0" presId="urn:microsoft.com/office/officeart/2005/8/layout/vList5"/>
    <dgm:cxn modelId="{976248DC-C338-4D0C-99AC-2397D3C805DA}" type="presOf" srcId="{9BA0AF7A-3CC9-490A-A8D4-B59F411A4C8D}" destId="{D73C37BC-87E5-4E69-9631-21F0A95507B0}" srcOrd="0" destOrd="1" presId="urn:microsoft.com/office/officeart/2005/8/layout/vList5"/>
    <dgm:cxn modelId="{1EB7ADE5-CA22-42B7-96FD-581F5DF2C5A3}" type="presOf" srcId="{E284F83E-EA82-43FE-8627-D1F19C551211}" destId="{9D1DE520-1107-4120-9AF2-03543838C1DD}" srcOrd="0" destOrd="1" presId="urn:microsoft.com/office/officeart/2005/8/layout/vList5"/>
    <dgm:cxn modelId="{577E9AF3-D39C-4B24-AFD5-2E3492F74F4E}" srcId="{FE5E9F53-0448-44C2-B16C-CE44C1663A67}" destId="{9BA0AF7A-3CC9-490A-A8D4-B59F411A4C8D}" srcOrd="1" destOrd="0" parTransId="{266B3B63-A7D2-4FD7-8C6C-17C7941A2C58}" sibTransId="{80BEC510-1A75-461C-B3CF-941B78D72EF2}"/>
    <dgm:cxn modelId="{9ADEB7F9-E0EC-475B-80F6-086CA1484BC8}" type="presParOf" srcId="{4162D546-3A6A-491C-8421-4999B3114F2A}" destId="{936F4444-0C93-4417-A705-FE37AC65C9E4}" srcOrd="0" destOrd="0" presId="urn:microsoft.com/office/officeart/2005/8/layout/vList5"/>
    <dgm:cxn modelId="{0826D019-4EBD-49EC-A693-159DF5BFDAC4}" type="presParOf" srcId="{936F4444-0C93-4417-A705-FE37AC65C9E4}" destId="{07CAC4D2-72C2-49C7-BE4E-EF3F18B26C8E}" srcOrd="0" destOrd="0" presId="urn:microsoft.com/office/officeart/2005/8/layout/vList5"/>
    <dgm:cxn modelId="{31F8B9C8-A568-4397-AA08-B7A6DFF9B6DC}" type="presParOf" srcId="{936F4444-0C93-4417-A705-FE37AC65C9E4}" destId="{585DE55B-0D70-48AC-BE99-5DCF910EE3BA}" srcOrd="1" destOrd="0" presId="urn:microsoft.com/office/officeart/2005/8/layout/vList5"/>
    <dgm:cxn modelId="{A836D0DB-7E6E-446C-941B-529F04AE4352}" type="presParOf" srcId="{4162D546-3A6A-491C-8421-4999B3114F2A}" destId="{55506623-D1ED-4640-BFB1-AF5D1D82D037}" srcOrd="1" destOrd="0" presId="urn:microsoft.com/office/officeart/2005/8/layout/vList5"/>
    <dgm:cxn modelId="{64D8BEB4-67FB-46DB-9EB6-BE95549F9549}" type="presParOf" srcId="{4162D546-3A6A-491C-8421-4999B3114F2A}" destId="{3E6ACB03-77BB-43F7-B39D-6E23B4877E03}" srcOrd="2" destOrd="0" presId="urn:microsoft.com/office/officeart/2005/8/layout/vList5"/>
    <dgm:cxn modelId="{060C4311-14D6-4843-8309-9FA20EA94D19}" type="presParOf" srcId="{3E6ACB03-77BB-43F7-B39D-6E23B4877E03}" destId="{105540A2-5295-4F68-9CFA-95C128755430}" srcOrd="0" destOrd="0" presId="urn:microsoft.com/office/officeart/2005/8/layout/vList5"/>
    <dgm:cxn modelId="{0897CDCF-45CC-4762-A1AC-C84D6A954FE3}" type="presParOf" srcId="{3E6ACB03-77BB-43F7-B39D-6E23B4877E03}" destId="{9D1DE520-1107-4120-9AF2-03543838C1DD}" srcOrd="1" destOrd="0" presId="urn:microsoft.com/office/officeart/2005/8/layout/vList5"/>
    <dgm:cxn modelId="{F87AE414-3131-4288-BB4F-CEE437F37B24}" type="presParOf" srcId="{4162D546-3A6A-491C-8421-4999B3114F2A}" destId="{DB7CC28C-1F0F-470A-A4CE-9CC86BA1313A}" srcOrd="3" destOrd="0" presId="urn:microsoft.com/office/officeart/2005/8/layout/vList5"/>
    <dgm:cxn modelId="{9E7DA1D3-B59A-4757-81A8-2D09AED0E567}" type="presParOf" srcId="{4162D546-3A6A-491C-8421-4999B3114F2A}" destId="{C0723D9C-BB66-422D-A298-756F2E1DA2FB}" srcOrd="4" destOrd="0" presId="urn:microsoft.com/office/officeart/2005/8/layout/vList5"/>
    <dgm:cxn modelId="{31B9FF91-9A38-489A-BBDB-4DEC4AFFB780}" type="presParOf" srcId="{C0723D9C-BB66-422D-A298-756F2E1DA2FB}" destId="{2B850641-49E9-452A-92C1-3F3900D2D41B}" srcOrd="0" destOrd="0" presId="urn:microsoft.com/office/officeart/2005/8/layout/vList5"/>
    <dgm:cxn modelId="{31B244AE-B54A-4DF3-96EA-ED4F71102822}" type="presParOf" srcId="{C0723D9C-BB66-422D-A298-756F2E1DA2FB}" destId="{D73C37BC-87E5-4E69-9631-21F0A95507B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C026B3-E280-449D-9EBE-9BAC273F2788}"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s-CO"/>
        </a:p>
      </dgm:t>
    </dgm:pt>
    <dgm:pt modelId="{A2A29CC2-40BB-4995-BE30-3598C79230C2}">
      <dgm:prSet phldrT="[Texto]"/>
      <dgm:spPr/>
      <dgm:t>
        <a:bodyPr/>
        <a:lstStyle/>
        <a:p>
          <a:r>
            <a:rPr lang="es-CO" dirty="0"/>
            <a:t>4440E</a:t>
          </a:r>
        </a:p>
        <a:p>
          <a:r>
            <a:rPr lang="es-CO" dirty="0"/>
            <a:t>David Jojoa</a:t>
          </a:r>
        </a:p>
      </dgm:t>
    </dgm:pt>
    <dgm:pt modelId="{0B6458C5-9706-4CFA-AE66-8A79A866F01F}" type="parTrans" cxnId="{3D941B2B-3438-4E63-9632-E1DF92DE3A4C}">
      <dgm:prSet/>
      <dgm:spPr/>
      <dgm:t>
        <a:bodyPr/>
        <a:lstStyle/>
        <a:p>
          <a:endParaRPr lang="es-CO"/>
        </a:p>
      </dgm:t>
    </dgm:pt>
    <dgm:pt modelId="{DAAEFB52-1435-48B6-BBB0-2FB04CAC8F14}" type="sibTrans" cxnId="{3D941B2B-3438-4E63-9632-E1DF92DE3A4C}">
      <dgm:prSet/>
      <dgm:spPr/>
      <dgm:t>
        <a:bodyPr/>
        <a:lstStyle/>
        <a:p>
          <a:endParaRPr lang="es-CO"/>
        </a:p>
      </dgm:t>
    </dgm:pt>
    <dgm:pt modelId="{E189859C-8F27-4E0B-8291-BDAC607DAAF4}">
      <dgm:prSet phldrT="[Texto]"/>
      <dgm:spPr/>
      <dgm:t>
        <a:bodyPr/>
        <a:lstStyle/>
        <a:p>
          <a:r>
            <a:rPr lang="es-ES" b="1" dirty="0"/>
            <a:t>Obras con Saldo pedagógico</a:t>
          </a:r>
          <a:r>
            <a:rPr lang="es-ES" dirty="0"/>
            <a:t>.</a:t>
          </a:r>
          <a:endParaRPr lang="es-CO" dirty="0"/>
        </a:p>
      </dgm:t>
    </dgm:pt>
    <dgm:pt modelId="{85E45258-A688-4E05-BF67-529F408F8443}" type="parTrans" cxnId="{4AF7B402-04B1-4EA6-842C-8BA0054C33DD}">
      <dgm:prSet/>
      <dgm:spPr/>
      <dgm:t>
        <a:bodyPr/>
        <a:lstStyle/>
        <a:p>
          <a:endParaRPr lang="es-CO"/>
        </a:p>
      </dgm:t>
    </dgm:pt>
    <dgm:pt modelId="{9184CD78-AA43-41F3-A61F-17D20AD1622E}" type="sibTrans" cxnId="{4AF7B402-04B1-4EA6-842C-8BA0054C33DD}">
      <dgm:prSet/>
      <dgm:spPr/>
      <dgm:t>
        <a:bodyPr/>
        <a:lstStyle/>
        <a:p>
          <a:endParaRPr lang="es-CO"/>
        </a:p>
      </dgm:t>
    </dgm:pt>
    <dgm:pt modelId="{421ED293-CCAB-4F0F-B77C-17F80430248F}">
      <dgm:prSet phldrT="[Texto]"/>
      <dgm:spPr>
        <a:solidFill>
          <a:srgbClr val="23B4A6"/>
        </a:solidFill>
      </dgm:spPr>
      <dgm:t>
        <a:bodyPr/>
        <a:lstStyle/>
        <a:p>
          <a:r>
            <a:rPr lang="es-CO" dirty="0"/>
            <a:t>1182 d</a:t>
          </a:r>
        </a:p>
        <a:p>
          <a:r>
            <a:rPr lang="es-CO" dirty="0"/>
            <a:t>Michael Cruz</a:t>
          </a:r>
        </a:p>
      </dgm:t>
    </dgm:pt>
    <dgm:pt modelId="{A3E558D9-C0C2-497B-95F7-01B0BA3CA7D6}" type="parTrans" cxnId="{CB389533-26C6-4831-8013-C0428CB5D53D}">
      <dgm:prSet/>
      <dgm:spPr/>
      <dgm:t>
        <a:bodyPr/>
        <a:lstStyle/>
        <a:p>
          <a:endParaRPr lang="es-CO"/>
        </a:p>
      </dgm:t>
    </dgm:pt>
    <dgm:pt modelId="{C1472BCE-F4CB-4543-81EE-AF3CB3D52E93}" type="sibTrans" cxnId="{CB389533-26C6-4831-8013-C0428CB5D53D}">
      <dgm:prSet/>
      <dgm:spPr/>
      <dgm:t>
        <a:bodyPr/>
        <a:lstStyle/>
        <a:p>
          <a:endParaRPr lang="es-CO"/>
        </a:p>
      </dgm:t>
    </dgm:pt>
    <dgm:pt modelId="{4C655D7C-79AA-4641-9B64-62C0472B7494}">
      <dgm:prSet phldrT="[Texto]"/>
      <dgm:spPr/>
      <dgm:t>
        <a:bodyPr/>
        <a:lstStyle/>
        <a:p>
          <a:r>
            <a:rPr lang="es-CO" b="1" dirty="0"/>
            <a:t>Obras con Saldo Pedagógico</a:t>
          </a:r>
        </a:p>
      </dgm:t>
    </dgm:pt>
    <dgm:pt modelId="{B7518B52-1A6E-4FE8-A99E-7311D34BDD08}" type="parTrans" cxnId="{260DCECB-4B49-4E7F-AD1A-3D3A5B75E875}">
      <dgm:prSet/>
      <dgm:spPr/>
      <dgm:t>
        <a:bodyPr/>
        <a:lstStyle/>
        <a:p>
          <a:endParaRPr lang="es-CO"/>
        </a:p>
      </dgm:t>
    </dgm:pt>
    <dgm:pt modelId="{730A6DDF-E471-4017-83F9-C2DB8271164F}" type="sibTrans" cxnId="{260DCECB-4B49-4E7F-AD1A-3D3A5B75E875}">
      <dgm:prSet/>
      <dgm:spPr/>
      <dgm:t>
        <a:bodyPr/>
        <a:lstStyle/>
        <a:p>
          <a:endParaRPr lang="es-CO"/>
        </a:p>
      </dgm:t>
    </dgm:pt>
    <dgm:pt modelId="{FE5E9F53-0448-44C2-B16C-CE44C1663A67}">
      <dgm:prSet phldrT="[Texto]"/>
      <dgm:spPr/>
      <dgm:t>
        <a:bodyPr/>
        <a:lstStyle/>
        <a:p>
          <a:r>
            <a:rPr lang="es-CO" dirty="0"/>
            <a:t>136501</a:t>
          </a:r>
        </a:p>
        <a:p>
          <a:r>
            <a:rPr lang="es-CO" dirty="0"/>
            <a:t>NICOLÁS MONCALEANO</a:t>
          </a:r>
        </a:p>
      </dgm:t>
    </dgm:pt>
    <dgm:pt modelId="{FB411699-A747-4221-8070-5D22AF3708F9}" type="parTrans" cxnId="{FE9C2DB6-4DE5-4E2F-B82E-B6B2DE0FE2CC}">
      <dgm:prSet/>
      <dgm:spPr/>
      <dgm:t>
        <a:bodyPr/>
        <a:lstStyle/>
        <a:p>
          <a:endParaRPr lang="es-CO"/>
        </a:p>
      </dgm:t>
    </dgm:pt>
    <dgm:pt modelId="{ED2962C5-F25F-482F-86FF-2BA991D1D481}" type="sibTrans" cxnId="{FE9C2DB6-4DE5-4E2F-B82E-B6B2DE0FE2CC}">
      <dgm:prSet/>
      <dgm:spPr/>
      <dgm:t>
        <a:bodyPr/>
        <a:lstStyle/>
        <a:p>
          <a:endParaRPr lang="es-CO"/>
        </a:p>
      </dgm:t>
    </dgm:pt>
    <dgm:pt modelId="{7DF6B4C9-21B9-4B26-BA25-93D5912B8D22}">
      <dgm:prSet phldrT="[Texto]" custT="1"/>
      <dgm:spPr/>
      <dgm:t>
        <a:bodyPr/>
        <a:lstStyle/>
        <a:p>
          <a:pPr marL="228600" lvl="1" indent="-228600" algn="l" defTabSz="977900">
            <a:lnSpc>
              <a:spcPct val="90000"/>
            </a:lnSpc>
            <a:spcBef>
              <a:spcPct val="0"/>
            </a:spcBef>
            <a:spcAft>
              <a:spcPct val="15000"/>
            </a:spcAft>
            <a:buChar char="•"/>
          </a:pPr>
          <a:r>
            <a:rPr lang="es-CO" sz="2200" b="1" kern="1200" dirty="0">
              <a:solidFill>
                <a:prstClr val="black">
                  <a:hueOff val="0"/>
                  <a:satOff val="0"/>
                  <a:lumOff val="0"/>
                  <a:alphaOff val="0"/>
                </a:prstClr>
              </a:solidFill>
              <a:latin typeface="Calibri"/>
              <a:ea typeface="+mn-ea"/>
              <a:cs typeface="+mn-cs"/>
            </a:rPr>
            <a:t>Obras con Saldo Pedagógico</a:t>
          </a:r>
        </a:p>
      </dgm:t>
    </dgm:pt>
    <dgm:pt modelId="{45D49328-667A-4B41-83BA-D1D42417A7BA}" type="parTrans" cxnId="{D24F997D-7238-4AE8-868F-CFAFE8583B47}">
      <dgm:prSet/>
      <dgm:spPr/>
      <dgm:t>
        <a:bodyPr/>
        <a:lstStyle/>
        <a:p>
          <a:endParaRPr lang="es-CO"/>
        </a:p>
      </dgm:t>
    </dgm:pt>
    <dgm:pt modelId="{F91CDE4E-72AB-4A1B-94F2-969C002BEDD8}" type="sibTrans" cxnId="{D24F997D-7238-4AE8-868F-CFAFE8583B47}">
      <dgm:prSet/>
      <dgm:spPr/>
      <dgm:t>
        <a:bodyPr/>
        <a:lstStyle/>
        <a:p>
          <a:endParaRPr lang="es-CO"/>
        </a:p>
      </dgm:t>
    </dgm:pt>
    <dgm:pt modelId="{650D6B70-95F6-4B14-8025-9F30760769B8}">
      <dgm:prSet phldrT="[Texto]"/>
      <dgm:spPr/>
      <dgm:t>
        <a:bodyPr/>
        <a:lstStyle/>
        <a:p>
          <a:r>
            <a:rPr lang="es-ES" dirty="0"/>
            <a:t>Las obras civiles se demora más de lo que deben demorarse </a:t>
          </a:r>
          <a:endParaRPr lang="es-CO" dirty="0"/>
        </a:p>
      </dgm:t>
    </dgm:pt>
    <dgm:pt modelId="{974DFEF3-FFC3-43DD-813A-B0014C7DB7EB}" type="parTrans" cxnId="{6B78C7B1-D952-484E-847F-BCF1A4DC1153}">
      <dgm:prSet/>
      <dgm:spPr/>
      <dgm:t>
        <a:bodyPr/>
        <a:lstStyle/>
        <a:p>
          <a:endParaRPr lang="es-CO"/>
        </a:p>
      </dgm:t>
    </dgm:pt>
    <dgm:pt modelId="{0D6FBFA1-5FF7-4C92-9563-0D1E0B8E0059}" type="sibTrans" cxnId="{6B78C7B1-D952-484E-847F-BCF1A4DC1153}">
      <dgm:prSet/>
      <dgm:spPr/>
      <dgm:t>
        <a:bodyPr/>
        <a:lstStyle/>
        <a:p>
          <a:endParaRPr lang="es-CO"/>
        </a:p>
      </dgm:t>
    </dgm:pt>
    <dgm:pt modelId="{E284F83E-EA82-43FE-8627-D1F19C551211}">
      <dgm:prSet phldrT="[Texto]"/>
      <dgm:spPr/>
      <dgm:t>
        <a:bodyPr/>
        <a:lstStyle/>
        <a:p>
          <a:r>
            <a:rPr lang="es-ES" dirty="0"/>
            <a:t>Brindar más apoyo a las Juntas de Acción Comunal</a:t>
          </a:r>
          <a:endParaRPr lang="es-CO" dirty="0"/>
        </a:p>
      </dgm:t>
    </dgm:pt>
    <dgm:pt modelId="{9A64352B-A00D-4215-AB21-5B14387244BF}" type="parTrans" cxnId="{175EB789-FA35-4624-80DC-524C4399D990}">
      <dgm:prSet/>
      <dgm:spPr/>
      <dgm:t>
        <a:bodyPr/>
        <a:lstStyle/>
        <a:p>
          <a:endParaRPr lang="es-CO"/>
        </a:p>
      </dgm:t>
    </dgm:pt>
    <dgm:pt modelId="{AA6D5AEB-C70B-40EB-836E-0EC39636DF08}" type="sibTrans" cxnId="{175EB789-FA35-4624-80DC-524C4399D990}">
      <dgm:prSet/>
      <dgm:spPr/>
      <dgm:t>
        <a:bodyPr/>
        <a:lstStyle/>
        <a:p>
          <a:endParaRPr lang="es-CO"/>
        </a:p>
      </dgm:t>
    </dgm:pt>
    <dgm:pt modelId="{9BA0AF7A-3CC9-490A-A8D4-B59F411A4C8D}">
      <dgm:prSet phldrT="[Texto]" custT="1"/>
      <dgm:spPr/>
      <dgm:t>
        <a:bodyPr/>
        <a:lstStyle/>
        <a:p>
          <a:pPr marL="228600" lvl="1" indent="-228600" algn="l" defTabSz="977900">
            <a:lnSpc>
              <a:spcPct val="90000"/>
            </a:lnSpc>
            <a:spcBef>
              <a:spcPct val="0"/>
            </a:spcBef>
            <a:spcAft>
              <a:spcPct val="15000"/>
            </a:spcAft>
            <a:buChar char="•"/>
          </a:pPr>
          <a:r>
            <a:rPr lang="es-ES" sz="2200" kern="1200" dirty="0">
              <a:solidFill>
                <a:prstClr val="black">
                  <a:hueOff val="0"/>
                  <a:satOff val="0"/>
                  <a:lumOff val="0"/>
                  <a:alphaOff val="0"/>
                </a:prstClr>
              </a:solidFill>
              <a:latin typeface="Calibri"/>
              <a:ea typeface="+mn-ea"/>
              <a:cs typeface="+mn-cs"/>
            </a:rPr>
            <a:t>Tener la participación de la comunidad para todos los proyectos que se encuentren en contexto</a:t>
          </a:r>
          <a:endParaRPr lang="es-CO" sz="2200" kern="1200" dirty="0">
            <a:solidFill>
              <a:prstClr val="black">
                <a:hueOff val="0"/>
                <a:satOff val="0"/>
                <a:lumOff val="0"/>
                <a:alphaOff val="0"/>
              </a:prstClr>
            </a:solidFill>
            <a:latin typeface="Calibri"/>
            <a:ea typeface="+mn-ea"/>
            <a:cs typeface="+mn-cs"/>
          </a:endParaRPr>
        </a:p>
      </dgm:t>
    </dgm:pt>
    <dgm:pt modelId="{266B3B63-A7D2-4FD7-8C6C-17C7941A2C58}" type="parTrans" cxnId="{577E9AF3-D39C-4B24-AFD5-2E3492F74F4E}">
      <dgm:prSet/>
      <dgm:spPr/>
      <dgm:t>
        <a:bodyPr/>
        <a:lstStyle/>
        <a:p>
          <a:endParaRPr lang="es-CO"/>
        </a:p>
      </dgm:t>
    </dgm:pt>
    <dgm:pt modelId="{80BEC510-1A75-461C-B3CF-941B78D72EF2}" type="sibTrans" cxnId="{577E9AF3-D39C-4B24-AFD5-2E3492F74F4E}">
      <dgm:prSet/>
      <dgm:spPr/>
      <dgm:t>
        <a:bodyPr/>
        <a:lstStyle/>
        <a:p>
          <a:endParaRPr lang="es-CO"/>
        </a:p>
      </dgm:t>
    </dgm:pt>
    <dgm:pt modelId="{4162D546-3A6A-491C-8421-4999B3114F2A}" type="pres">
      <dgm:prSet presAssocID="{75C026B3-E280-449D-9EBE-9BAC273F2788}" presName="Name0" presStyleCnt="0">
        <dgm:presLayoutVars>
          <dgm:dir/>
          <dgm:animLvl val="lvl"/>
          <dgm:resizeHandles val="exact"/>
        </dgm:presLayoutVars>
      </dgm:prSet>
      <dgm:spPr/>
    </dgm:pt>
    <dgm:pt modelId="{936F4444-0C93-4417-A705-FE37AC65C9E4}" type="pres">
      <dgm:prSet presAssocID="{A2A29CC2-40BB-4995-BE30-3598C79230C2}" presName="linNode" presStyleCnt="0"/>
      <dgm:spPr/>
    </dgm:pt>
    <dgm:pt modelId="{07CAC4D2-72C2-49C7-BE4E-EF3F18B26C8E}" type="pres">
      <dgm:prSet presAssocID="{A2A29CC2-40BB-4995-BE30-3598C79230C2}" presName="parentText" presStyleLbl="node1" presStyleIdx="0" presStyleCnt="3" custScaleX="94526">
        <dgm:presLayoutVars>
          <dgm:chMax val="1"/>
          <dgm:bulletEnabled val="1"/>
        </dgm:presLayoutVars>
      </dgm:prSet>
      <dgm:spPr/>
    </dgm:pt>
    <dgm:pt modelId="{585DE55B-0D70-48AC-BE99-5DCF910EE3BA}" type="pres">
      <dgm:prSet presAssocID="{A2A29CC2-40BB-4995-BE30-3598C79230C2}" presName="descendantText" presStyleLbl="alignAccFollowNode1" presStyleIdx="0" presStyleCnt="3">
        <dgm:presLayoutVars>
          <dgm:bulletEnabled val="1"/>
        </dgm:presLayoutVars>
      </dgm:prSet>
      <dgm:spPr/>
    </dgm:pt>
    <dgm:pt modelId="{55506623-D1ED-4640-BFB1-AF5D1D82D037}" type="pres">
      <dgm:prSet presAssocID="{DAAEFB52-1435-48B6-BBB0-2FB04CAC8F14}" presName="sp" presStyleCnt="0"/>
      <dgm:spPr/>
    </dgm:pt>
    <dgm:pt modelId="{3E6ACB03-77BB-43F7-B39D-6E23B4877E03}" type="pres">
      <dgm:prSet presAssocID="{421ED293-CCAB-4F0F-B77C-17F80430248F}" presName="linNode" presStyleCnt="0"/>
      <dgm:spPr/>
    </dgm:pt>
    <dgm:pt modelId="{105540A2-5295-4F68-9CFA-95C128755430}" type="pres">
      <dgm:prSet presAssocID="{421ED293-CCAB-4F0F-B77C-17F80430248F}" presName="parentText" presStyleLbl="node1" presStyleIdx="1" presStyleCnt="3">
        <dgm:presLayoutVars>
          <dgm:chMax val="1"/>
          <dgm:bulletEnabled val="1"/>
        </dgm:presLayoutVars>
      </dgm:prSet>
      <dgm:spPr/>
    </dgm:pt>
    <dgm:pt modelId="{9D1DE520-1107-4120-9AF2-03543838C1DD}" type="pres">
      <dgm:prSet presAssocID="{421ED293-CCAB-4F0F-B77C-17F80430248F}" presName="descendantText" presStyleLbl="alignAccFollowNode1" presStyleIdx="1" presStyleCnt="3">
        <dgm:presLayoutVars>
          <dgm:bulletEnabled val="1"/>
        </dgm:presLayoutVars>
      </dgm:prSet>
      <dgm:spPr/>
    </dgm:pt>
    <dgm:pt modelId="{DB7CC28C-1F0F-470A-A4CE-9CC86BA1313A}" type="pres">
      <dgm:prSet presAssocID="{C1472BCE-F4CB-4543-81EE-AF3CB3D52E93}" presName="sp" presStyleCnt="0"/>
      <dgm:spPr/>
    </dgm:pt>
    <dgm:pt modelId="{C0723D9C-BB66-422D-A298-756F2E1DA2FB}" type="pres">
      <dgm:prSet presAssocID="{FE5E9F53-0448-44C2-B16C-CE44C1663A67}" presName="linNode" presStyleCnt="0"/>
      <dgm:spPr/>
    </dgm:pt>
    <dgm:pt modelId="{2B850641-49E9-452A-92C1-3F3900D2D41B}" type="pres">
      <dgm:prSet presAssocID="{FE5E9F53-0448-44C2-B16C-CE44C1663A67}" presName="parentText" presStyleLbl="node1" presStyleIdx="2" presStyleCnt="3">
        <dgm:presLayoutVars>
          <dgm:chMax val="1"/>
          <dgm:bulletEnabled val="1"/>
        </dgm:presLayoutVars>
      </dgm:prSet>
      <dgm:spPr/>
    </dgm:pt>
    <dgm:pt modelId="{D73C37BC-87E5-4E69-9631-21F0A95507B0}" type="pres">
      <dgm:prSet presAssocID="{FE5E9F53-0448-44C2-B16C-CE44C1663A67}" presName="descendantText" presStyleLbl="alignAccFollowNode1" presStyleIdx="2" presStyleCnt="3">
        <dgm:presLayoutVars>
          <dgm:bulletEnabled val="1"/>
        </dgm:presLayoutVars>
      </dgm:prSet>
      <dgm:spPr/>
    </dgm:pt>
  </dgm:ptLst>
  <dgm:cxnLst>
    <dgm:cxn modelId="{4AF7B402-04B1-4EA6-842C-8BA0054C33DD}" srcId="{A2A29CC2-40BB-4995-BE30-3598C79230C2}" destId="{E189859C-8F27-4E0B-8291-BDAC607DAAF4}" srcOrd="0" destOrd="0" parTransId="{85E45258-A688-4E05-BF67-529F408F8443}" sibTransId="{9184CD78-AA43-41F3-A61F-17D20AD1622E}"/>
    <dgm:cxn modelId="{DB501605-2A94-4E55-AAFA-4086B6B8B418}" type="presOf" srcId="{75C026B3-E280-449D-9EBE-9BAC273F2788}" destId="{4162D546-3A6A-491C-8421-4999B3114F2A}" srcOrd="0" destOrd="0" presId="urn:microsoft.com/office/officeart/2005/8/layout/vList5"/>
    <dgm:cxn modelId="{C87D7910-A987-4889-8669-9B2E5701AE82}" type="presOf" srcId="{4C655D7C-79AA-4641-9B64-62C0472B7494}" destId="{9D1DE520-1107-4120-9AF2-03543838C1DD}" srcOrd="0" destOrd="0" presId="urn:microsoft.com/office/officeart/2005/8/layout/vList5"/>
    <dgm:cxn modelId="{3D941B2B-3438-4E63-9632-E1DF92DE3A4C}" srcId="{75C026B3-E280-449D-9EBE-9BAC273F2788}" destId="{A2A29CC2-40BB-4995-BE30-3598C79230C2}" srcOrd="0" destOrd="0" parTransId="{0B6458C5-9706-4CFA-AE66-8A79A866F01F}" sibTransId="{DAAEFB52-1435-48B6-BBB0-2FB04CAC8F14}"/>
    <dgm:cxn modelId="{CB389533-26C6-4831-8013-C0428CB5D53D}" srcId="{75C026B3-E280-449D-9EBE-9BAC273F2788}" destId="{421ED293-CCAB-4F0F-B77C-17F80430248F}" srcOrd="1" destOrd="0" parTransId="{A3E558D9-C0C2-497B-95F7-01B0BA3CA7D6}" sibTransId="{C1472BCE-F4CB-4543-81EE-AF3CB3D52E93}"/>
    <dgm:cxn modelId="{8DD7A551-FBD4-409A-B5F6-97A828E5CD43}" type="presOf" srcId="{A2A29CC2-40BB-4995-BE30-3598C79230C2}" destId="{07CAC4D2-72C2-49C7-BE4E-EF3F18B26C8E}" srcOrd="0" destOrd="0" presId="urn:microsoft.com/office/officeart/2005/8/layout/vList5"/>
    <dgm:cxn modelId="{D24F997D-7238-4AE8-868F-CFAFE8583B47}" srcId="{FE5E9F53-0448-44C2-B16C-CE44C1663A67}" destId="{7DF6B4C9-21B9-4B26-BA25-93D5912B8D22}" srcOrd="0" destOrd="0" parTransId="{45D49328-667A-4B41-83BA-D1D42417A7BA}" sibTransId="{F91CDE4E-72AB-4A1B-94F2-969C002BEDD8}"/>
    <dgm:cxn modelId="{175EB789-FA35-4624-80DC-524C4399D990}" srcId="{421ED293-CCAB-4F0F-B77C-17F80430248F}" destId="{E284F83E-EA82-43FE-8627-D1F19C551211}" srcOrd="1" destOrd="0" parTransId="{9A64352B-A00D-4215-AB21-5B14387244BF}" sibTransId="{AA6D5AEB-C70B-40EB-836E-0EC39636DF08}"/>
    <dgm:cxn modelId="{433F9B9B-D3E8-4950-AE4E-6BFE5C464493}" type="presOf" srcId="{FE5E9F53-0448-44C2-B16C-CE44C1663A67}" destId="{2B850641-49E9-452A-92C1-3F3900D2D41B}" srcOrd="0" destOrd="0" presId="urn:microsoft.com/office/officeart/2005/8/layout/vList5"/>
    <dgm:cxn modelId="{69FC47A0-1B7A-4466-A9C1-36CF8F6C9661}" type="presOf" srcId="{E189859C-8F27-4E0B-8291-BDAC607DAAF4}" destId="{585DE55B-0D70-48AC-BE99-5DCF910EE3BA}" srcOrd="0" destOrd="0" presId="urn:microsoft.com/office/officeart/2005/8/layout/vList5"/>
    <dgm:cxn modelId="{FB09FDA6-05D7-4760-A659-6B18A2A06AC3}" type="presOf" srcId="{7DF6B4C9-21B9-4B26-BA25-93D5912B8D22}" destId="{D73C37BC-87E5-4E69-9631-21F0A95507B0}" srcOrd="0" destOrd="0" presId="urn:microsoft.com/office/officeart/2005/8/layout/vList5"/>
    <dgm:cxn modelId="{6B78C7B1-D952-484E-847F-BCF1A4DC1153}" srcId="{A2A29CC2-40BB-4995-BE30-3598C79230C2}" destId="{650D6B70-95F6-4B14-8025-9F30760769B8}" srcOrd="1" destOrd="0" parTransId="{974DFEF3-FFC3-43DD-813A-B0014C7DB7EB}" sibTransId="{0D6FBFA1-5FF7-4C92-9563-0D1E0B8E0059}"/>
    <dgm:cxn modelId="{FE9C2DB6-4DE5-4E2F-B82E-B6B2DE0FE2CC}" srcId="{75C026B3-E280-449D-9EBE-9BAC273F2788}" destId="{FE5E9F53-0448-44C2-B16C-CE44C1663A67}" srcOrd="2" destOrd="0" parTransId="{FB411699-A747-4221-8070-5D22AF3708F9}" sibTransId="{ED2962C5-F25F-482F-86FF-2BA991D1D481}"/>
    <dgm:cxn modelId="{0FD891BD-B75D-45C4-AB69-1ADC08565A7E}" type="presOf" srcId="{650D6B70-95F6-4B14-8025-9F30760769B8}" destId="{585DE55B-0D70-48AC-BE99-5DCF910EE3BA}" srcOrd="0" destOrd="1" presId="urn:microsoft.com/office/officeart/2005/8/layout/vList5"/>
    <dgm:cxn modelId="{260DCECB-4B49-4E7F-AD1A-3D3A5B75E875}" srcId="{421ED293-CCAB-4F0F-B77C-17F80430248F}" destId="{4C655D7C-79AA-4641-9B64-62C0472B7494}" srcOrd="0" destOrd="0" parTransId="{B7518B52-1A6E-4FE8-A99E-7311D34BDD08}" sibTransId="{730A6DDF-E471-4017-83F9-C2DB8271164F}"/>
    <dgm:cxn modelId="{6AE9E1CC-D9CE-4ECE-8F18-C168FA6E8968}" type="presOf" srcId="{421ED293-CCAB-4F0F-B77C-17F80430248F}" destId="{105540A2-5295-4F68-9CFA-95C128755430}" srcOrd="0" destOrd="0" presId="urn:microsoft.com/office/officeart/2005/8/layout/vList5"/>
    <dgm:cxn modelId="{976248DC-C338-4D0C-99AC-2397D3C805DA}" type="presOf" srcId="{9BA0AF7A-3CC9-490A-A8D4-B59F411A4C8D}" destId="{D73C37BC-87E5-4E69-9631-21F0A95507B0}" srcOrd="0" destOrd="1" presId="urn:microsoft.com/office/officeart/2005/8/layout/vList5"/>
    <dgm:cxn modelId="{1EB7ADE5-CA22-42B7-96FD-581F5DF2C5A3}" type="presOf" srcId="{E284F83E-EA82-43FE-8627-D1F19C551211}" destId="{9D1DE520-1107-4120-9AF2-03543838C1DD}" srcOrd="0" destOrd="1" presId="urn:microsoft.com/office/officeart/2005/8/layout/vList5"/>
    <dgm:cxn modelId="{577E9AF3-D39C-4B24-AFD5-2E3492F74F4E}" srcId="{FE5E9F53-0448-44C2-B16C-CE44C1663A67}" destId="{9BA0AF7A-3CC9-490A-A8D4-B59F411A4C8D}" srcOrd="1" destOrd="0" parTransId="{266B3B63-A7D2-4FD7-8C6C-17C7941A2C58}" sibTransId="{80BEC510-1A75-461C-B3CF-941B78D72EF2}"/>
    <dgm:cxn modelId="{9ADEB7F9-E0EC-475B-80F6-086CA1484BC8}" type="presParOf" srcId="{4162D546-3A6A-491C-8421-4999B3114F2A}" destId="{936F4444-0C93-4417-A705-FE37AC65C9E4}" srcOrd="0" destOrd="0" presId="urn:microsoft.com/office/officeart/2005/8/layout/vList5"/>
    <dgm:cxn modelId="{0826D019-4EBD-49EC-A693-159DF5BFDAC4}" type="presParOf" srcId="{936F4444-0C93-4417-A705-FE37AC65C9E4}" destId="{07CAC4D2-72C2-49C7-BE4E-EF3F18B26C8E}" srcOrd="0" destOrd="0" presId="urn:microsoft.com/office/officeart/2005/8/layout/vList5"/>
    <dgm:cxn modelId="{31F8B9C8-A568-4397-AA08-B7A6DFF9B6DC}" type="presParOf" srcId="{936F4444-0C93-4417-A705-FE37AC65C9E4}" destId="{585DE55B-0D70-48AC-BE99-5DCF910EE3BA}" srcOrd="1" destOrd="0" presId="urn:microsoft.com/office/officeart/2005/8/layout/vList5"/>
    <dgm:cxn modelId="{A836D0DB-7E6E-446C-941B-529F04AE4352}" type="presParOf" srcId="{4162D546-3A6A-491C-8421-4999B3114F2A}" destId="{55506623-D1ED-4640-BFB1-AF5D1D82D037}" srcOrd="1" destOrd="0" presId="urn:microsoft.com/office/officeart/2005/8/layout/vList5"/>
    <dgm:cxn modelId="{64D8BEB4-67FB-46DB-9EB6-BE95549F9549}" type="presParOf" srcId="{4162D546-3A6A-491C-8421-4999B3114F2A}" destId="{3E6ACB03-77BB-43F7-B39D-6E23B4877E03}" srcOrd="2" destOrd="0" presId="urn:microsoft.com/office/officeart/2005/8/layout/vList5"/>
    <dgm:cxn modelId="{060C4311-14D6-4843-8309-9FA20EA94D19}" type="presParOf" srcId="{3E6ACB03-77BB-43F7-B39D-6E23B4877E03}" destId="{105540A2-5295-4F68-9CFA-95C128755430}" srcOrd="0" destOrd="0" presId="urn:microsoft.com/office/officeart/2005/8/layout/vList5"/>
    <dgm:cxn modelId="{0897CDCF-45CC-4762-A1AC-C84D6A954FE3}" type="presParOf" srcId="{3E6ACB03-77BB-43F7-B39D-6E23B4877E03}" destId="{9D1DE520-1107-4120-9AF2-03543838C1DD}" srcOrd="1" destOrd="0" presId="urn:microsoft.com/office/officeart/2005/8/layout/vList5"/>
    <dgm:cxn modelId="{F87AE414-3131-4288-BB4F-CEE437F37B24}" type="presParOf" srcId="{4162D546-3A6A-491C-8421-4999B3114F2A}" destId="{DB7CC28C-1F0F-470A-A4CE-9CC86BA1313A}" srcOrd="3" destOrd="0" presId="urn:microsoft.com/office/officeart/2005/8/layout/vList5"/>
    <dgm:cxn modelId="{9E7DA1D3-B59A-4757-81A8-2D09AED0E567}" type="presParOf" srcId="{4162D546-3A6A-491C-8421-4999B3114F2A}" destId="{C0723D9C-BB66-422D-A298-756F2E1DA2FB}" srcOrd="4" destOrd="0" presId="urn:microsoft.com/office/officeart/2005/8/layout/vList5"/>
    <dgm:cxn modelId="{31B9FF91-9A38-489A-BBDB-4DEC4AFFB780}" type="presParOf" srcId="{C0723D9C-BB66-422D-A298-756F2E1DA2FB}" destId="{2B850641-49E9-452A-92C1-3F3900D2D41B}" srcOrd="0" destOrd="0" presId="urn:microsoft.com/office/officeart/2005/8/layout/vList5"/>
    <dgm:cxn modelId="{31B244AE-B54A-4DF3-96EA-ED4F71102822}" type="presParOf" srcId="{C0723D9C-BB66-422D-A298-756F2E1DA2FB}" destId="{D73C37BC-87E5-4E69-9631-21F0A95507B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C026B3-E280-449D-9EBE-9BAC273F2788}"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s-CO"/>
        </a:p>
      </dgm:t>
    </dgm:pt>
    <dgm:pt modelId="{A2A29CC2-40BB-4995-BE30-3598C79230C2}">
      <dgm:prSet phldrT="[Texto]"/>
      <dgm:spPr/>
      <dgm:t>
        <a:bodyPr/>
        <a:lstStyle/>
        <a:p>
          <a:r>
            <a:rPr lang="es-CO" dirty="0"/>
            <a:t>1841A</a:t>
          </a:r>
        </a:p>
        <a:p>
          <a:r>
            <a:rPr lang="es-CO" dirty="0"/>
            <a:t>Ana </a:t>
          </a:r>
          <a:r>
            <a:rPr lang="es-CO" dirty="0" err="1"/>
            <a:t>Gualy</a:t>
          </a:r>
          <a:endParaRPr lang="es-CO" dirty="0"/>
        </a:p>
      </dgm:t>
    </dgm:pt>
    <dgm:pt modelId="{0B6458C5-9706-4CFA-AE66-8A79A866F01F}" type="parTrans" cxnId="{3D941B2B-3438-4E63-9632-E1DF92DE3A4C}">
      <dgm:prSet/>
      <dgm:spPr/>
      <dgm:t>
        <a:bodyPr/>
        <a:lstStyle/>
        <a:p>
          <a:endParaRPr lang="es-CO"/>
        </a:p>
      </dgm:t>
    </dgm:pt>
    <dgm:pt modelId="{DAAEFB52-1435-48B6-BBB0-2FB04CAC8F14}" type="sibTrans" cxnId="{3D941B2B-3438-4E63-9632-E1DF92DE3A4C}">
      <dgm:prSet/>
      <dgm:spPr/>
      <dgm:t>
        <a:bodyPr/>
        <a:lstStyle/>
        <a:p>
          <a:endParaRPr lang="es-CO"/>
        </a:p>
      </dgm:t>
    </dgm:pt>
    <dgm:pt modelId="{E189859C-8F27-4E0B-8291-BDAC607DAAF4}">
      <dgm:prSet phldrT="[Texto]"/>
      <dgm:spPr/>
      <dgm:t>
        <a:bodyPr/>
        <a:lstStyle/>
        <a:p>
          <a:endParaRPr lang="es-CO" dirty="0"/>
        </a:p>
      </dgm:t>
    </dgm:pt>
    <dgm:pt modelId="{85E45258-A688-4E05-BF67-529F408F8443}" type="parTrans" cxnId="{4AF7B402-04B1-4EA6-842C-8BA0054C33DD}">
      <dgm:prSet/>
      <dgm:spPr/>
      <dgm:t>
        <a:bodyPr/>
        <a:lstStyle/>
        <a:p>
          <a:endParaRPr lang="es-CO"/>
        </a:p>
      </dgm:t>
    </dgm:pt>
    <dgm:pt modelId="{9184CD78-AA43-41F3-A61F-17D20AD1622E}" type="sibTrans" cxnId="{4AF7B402-04B1-4EA6-842C-8BA0054C33DD}">
      <dgm:prSet/>
      <dgm:spPr/>
      <dgm:t>
        <a:bodyPr/>
        <a:lstStyle/>
        <a:p>
          <a:endParaRPr lang="es-CO"/>
        </a:p>
      </dgm:t>
    </dgm:pt>
    <dgm:pt modelId="{421ED293-CCAB-4F0F-B77C-17F80430248F}">
      <dgm:prSet phldrT="[Texto]"/>
      <dgm:spPr>
        <a:solidFill>
          <a:srgbClr val="23B4A6"/>
        </a:solidFill>
      </dgm:spPr>
      <dgm:t>
        <a:bodyPr/>
        <a:lstStyle/>
        <a:p>
          <a:r>
            <a:rPr lang="es-CO" dirty="0"/>
            <a:t>14721</a:t>
          </a:r>
        </a:p>
        <a:p>
          <a:r>
            <a:rPr lang="es-CO" dirty="0"/>
            <a:t>Nicolás </a:t>
          </a:r>
          <a:r>
            <a:rPr lang="es-CO" dirty="0" err="1"/>
            <a:t>Florez</a:t>
          </a:r>
          <a:endParaRPr lang="es-CO" dirty="0"/>
        </a:p>
      </dgm:t>
    </dgm:pt>
    <dgm:pt modelId="{A3E558D9-C0C2-497B-95F7-01B0BA3CA7D6}" type="parTrans" cxnId="{CB389533-26C6-4831-8013-C0428CB5D53D}">
      <dgm:prSet/>
      <dgm:spPr/>
      <dgm:t>
        <a:bodyPr/>
        <a:lstStyle/>
        <a:p>
          <a:endParaRPr lang="es-CO"/>
        </a:p>
      </dgm:t>
    </dgm:pt>
    <dgm:pt modelId="{C1472BCE-F4CB-4543-81EE-AF3CB3D52E93}" type="sibTrans" cxnId="{CB389533-26C6-4831-8013-C0428CB5D53D}">
      <dgm:prSet/>
      <dgm:spPr/>
      <dgm:t>
        <a:bodyPr/>
        <a:lstStyle/>
        <a:p>
          <a:endParaRPr lang="es-CO"/>
        </a:p>
      </dgm:t>
    </dgm:pt>
    <dgm:pt modelId="{4C655D7C-79AA-4641-9B64-62C0472B7494}">
      <dgm:prSet phldrT="[Texto]"/>
      <dgm:spPr/>
      <dgm:t>
        <a:bodyPr/>
        <a:lstStyle/>
        <a:p>
          <a:endParaRPr lang="es-CO" b="1" dirty="0"/>
        </a:p>
      </dgm:t>
    </dgm:pt>
    <dgm:pt modelId="{B7518B52-1A6E-4FE8-A99E-7311D34BDD08}" type="parTrans" cxnId="{260DCECB-4B49-4E7F-AD1A-3D3A5B75E875}">
      <dgm:prSet/>
      <dgm:spPr/>
      <dgm:t>
        <a:bodyPr/>
        <a:lstStyle/>
        <a:p>
          <a:endParaRPr lang="es-CO"/>
        </a:p>
      </dgm:t>
    </dgm:pt>
    <dgm:pt modelId="{730A6DDF-E471-4017-83F9-C2DB8271164F}" type="sibTrans" cxnId="{260DCECB-4B49-4E7F-AD1A-3D3A5B75E875}">
      <dgm:prSet/>
      <dgm:spPr/>
      <dgm:t>
        <a:bodyPr/>
        <a:lstStyle/>
        <a:p>
          <a:endParaRPr lang="es-CO"/>
        </a:p>
      </dgm:t>
    </dgm:pt>
    <dgm:pt modelId="{FE5E9F53-0448-44C2-B16C-CE44C1663A67}">
      <dgm:prSet phldrT="[Texto]"/>
      <dgm:spPr/>
      <dgm:t>
        <a:bodyPr/>
        <a:lstStyle/>
        <a:p>
          <a:r>
            <a:rPr lang="es-CO" dirty="0"/>
            <a:t>147816AH</a:t>
          </a:r>
        </a:p>
        <a:p>
          <a:r>
            <a:rPr lang="es-CO" dirty="0"/>
            <a:t>David </a:t>
          </a:r>
          <a:r>
            <a:rPr lang="es-CO" dirty="0" err="1"/>
            <a:t>jojoa</a:t>
          </a:r>
          <a:endParaRPr lang="es-CO" dirty="0"/>
        </a:p>
      </dgm:t>
    </dgm:pt>
    <dgm:pt modelId="{FB411699-A747-4221-8070-5D22AF3708F9}" type="parTrans" cxnId="{FE9C2DB6-4DE5-4E2F-B82E-B6B2DE0FE2CC}">
      <dgm:prSet/>
      <dgm:spPr/>
      <dgm:t>
        <a:bodyPr/>
        <a:lstStyle/>
        <a:p>
          <a:endParaRPr lang="es-CO"/>
        </a:p>
      </dgm:t>
    </dgm:pt>
    <dgm:pt modelId="{ED2962C5-F25F-482F-86FF-2BA991D1D481}" type="sibTrans" cxnId="{FE9C2DB6-4DE5-4E2F-B82E-B6B2DE0FE2CC}">
      <dgm:prSet/>
      <dgm:spPr/>
      <dgm:t>
        <a:bodyPr/>
        <a:lstStyle/>
        <a:p>
          <a:endParaRPr lang="es-CO"/>
        </a:p>
      </dgm:t>
    </dgm:pt>
    <dgm:pt modelId="{7DF6B4C9-21B9-4B26-BA25-93D5912B8D22}">
      <dgm:prSet phldrT="[Texto]" custT="1"/>
      <dgm:spPr/>
      <dgm:t>
        <a:bodyPr/>
        <a:lstStyle/>
        <a:p>
          <a:pPr marL="228600" lvl="1" indent="-228600" algn="l" defTabSz="977900">
            <a:lnSpc>
              <a:spcPct val="90000"/>
            </a:lnSpc>
            <a:spcBef>
              <a:spcPct val="0"/>
            </a:spcBef>
            <a:spcAft>
              <a:spcPct val="15000"/>
            </a:spcAft>
            <a:buNone/>
          </a:pPr>
          <a:r>
            <a:rPr lang="es-ES" sz="1600" kern="1200" dirty="0">
              <a:solidFill>
                <a:prstClr val="black">
                  <a:hueOff val="0"/>
                  <a:satOff val="0"/>
                  <a:lumOff val="0"/>
                  <a:alphaOff val="0"/>
                </a:prstClr>
              </a:solidFill>
              <a:latin typeface="Calibri"/>
              <a:ea typeface="+mn-ea"/>
              <a:cs typeface="+mn-cs"/>
            </a:rPr>
            <a:t>	Respecto al componente 8 sobre la Participación Social Incidente, se requiere:</a:t>
          </a:r>
          <a:endParaRPr lang="es-CO" sz="2200" b="1" kern="1200" dirty="0">
            <a:solidFill>
              <a:prstClr val="black">
                <a:hueOff val="0"/>
                <a:satOff val="0"/>
                <a:lumOff val="0"/>
                <a:alphaOff val="0"/>
              </a:prstClr>
            </a:solidFill>
            <a:latin typeface="Calibri"/>
            <a:ea typeface="+mn-ea"/>
            <a:cs typeface="+mn-cs"/>
          </a:endParaRPr>
        </a:p>
      </dgm:t>
    </dgm:pt>
    <dgm:pt modelId="{45D49328-667A-4B41-83BA-D1D42417A7BA}" type="parTrans" cxnId="{D24F997D-7238-4AE8-868F-CFAFE8583B47}">
      <dgm:prSet/>
      <dgm:spPr/>
      <dgm:t>
        <a:bodyPr/>
        <a:lstStyle/>
        <a:p>
          <a:endParaRPr lang="es-CO"/>
        </a:p>
      </dgm:t>
    </dgm:pt>
    <dgm:pt modelId="{F91CDE4E-72AB-4A1B-94F2-969C002BEDD8}" type="sibTrans" cxnId="{D24F997D-7238-4AE8-868F-CFAFE8583B47}">
      <dgm:prSet/>
      <dgm:spPr/>
      <dgm:t>
        <a:bodyPr/>
        <a:lstStyle/>
        <a:p>
          <a:endParaRPr lang="es-CO"/>
        </a:p>
      </dgm:t>
    </dgm:pt>
    <dgm:pt modelId="{650D6B70-95F6-4B14-8025-9F30760769B8}">
      <dgm:prSet phldrT="[Texto]"/>
      <dgm:spPr/>
      <dgm:t>
        <a:bodyPr/>
        <a:lstStyle/>
        <a:p>
          <a:r>
            <a:rPr lang="es-ES" dirty="0"/>
            <a:t>Redes de líderes estudiantiles STEM. Dar más voz y participación a los jóvenes para que comprendan y participen en los desafíos y oportunidades de sus comunidades educativas y barrios.</a:t>
          </a:r>
          <a:endParaRPr lang="es-CO" dirty="0"/>
        </a:p>
      </dgm:t>
    </dgm:pt>
    <dgm:pt modelId="{974DFEF3-FFC3-43DD-813A-B0014C7DB7EB}" type="parTrans" cxnId="{6B78C7B1-D952-484E-847F-BCF1A4DC1153}">
      <dgm:prSet/>
      <dgm:spPr/>
      <dgm:t>
        <a:bodyPr/>
        <a:lstStyle/>
        <a:p>
          <a:endParaRPr lang="es-CO"/>
        </a:p>
      </dgm:t>
    </dgm:pt>
    <dgm:pt modelId="{0D6FBFA1-5FF7-4C92-9563-0D1E0B8E0059}" type="sibTrans" cxnId="{6B78C7B1-D952-484E-847F-BCF1A4DC1153}">
      <dgm:prSet/>
      <dgm:spPr/>
      <dgm:t>
        <a:bodyPr/>
        <a:lstStyle/>
        <a:p>
          <a:endParaRPr lang="es-CO"/>
        </a:p>
      </dgm:t>
    </dgm:pt>
    <dgm:pt modelId="{E284F83E-EA82-43FE-8627-D1F19C551211}">
      <dgm:prSet phldrT="[Texto]"/>
      <dgm:spPr/>
      <dgm:t>
        <a:bodyPr/>
        <a:lstStyle/>
        <a:p>
          <a:r>
            <a:rPr lang="es-ES" dirty="0"/>
            <a:t>Desarrollar programas de fortalecimiento y promoción para las organizaciones de la sociedad civil, tales como fundaciones, asociaciones y corporaciones, que permita fomentarlas como un actor corresponsable de la agenda pública de la ciudad</a:t>
          </a:r>
          <a:endParaRPr lang="es-CO" dirty="0"/>
        </a:p>
      </dgm:t>
    </dgm:pt>
    <dgm:pt modelId="{9A64352B-A00D-4215-AB21-5B14387244BF}" type="parTrans" cxnId="{175EB789-FA35-4624-80DC-524C4399D990}">
      <dgm:prSet/>
      <dgm:spPr/>
      <dgm:t>
        <a:bodyPr/>
        <a:lstStyle/>
        <a:p>
          <a:endParaRPr lang="es-CO"/>
        </a:p>
      </dgm:t>
    </dgm:pt>
    <dgm:pt modelId="{AA6D5AEB-C70B-40EB-836E-0EC39636DF08}" type="sibTrans" cxnId="{175EB789-FA35-4624-80DC-524C4399D990}">
      <dgm:prSet/>
      <dgm:spPr/>
      <dgm:t>
        <a:bodyPr/>
        <a:lstStyle/>
        <a:p>
          <a:endParaRPr lang="es-CO"/>
        </a:p>
      </dgm:t>
    </dgm:pt>
    <dgm:pt modelId="{86E2EBD3-C53B-4DCE-851E-EF4D04A7EE19}">
      <dgm:prSet custT="1"/>
      <dgm:spPr/>
      <dgm:t>
        <a:bodyPr/>
        <a:lstStyle/>
        <a:p>
          <a:pPr marL="228600" lvl="1" indent="-228600" algn="l" defTabSz="977900">
            <a:lnSpc>
              <a:spcPct val="90000"/>
            </a:lnSpc>
            <a:spcBef>
              <a:spcPct val="0"/>
            </a:spcBef>
            <a:spcAft>
              <a:spcPct val="15000"/>
            </a:spcAft>
            <a:buChar char="•"/>
          </a:pPr>
          <a:r>
            <a:rPr lang="es-ES" sz="1600" kern="1200" dirty="0">
              <a:solidFill>
                <a:prstClr val="black">
                  <a:hueOff val="0"/>
                  <a:satOff val="0"/>
                  <a:lumOff val="0"/>
                  <a:alphaOff val="0"/>
                </a:prstClr>
              </a:solidFill>
              <a:latin typeface="Calibri"/>
              <a:ea typeface="+mn-ea"/>
              <a:cs typeface="+mn-cs"/>
            </a:rPr>
            <a:t>1) Promoción y garantía de la participación de la población con discapacidad en el nivel decisorio de Planeación Distrital mediante acciones administrativas.</a:t>
          </a:r>
          <a:endParaRPr lang="es-CO" sz="1600" kern="1200" dirty="0">
            <a:solidFill>
              <a:prstClr val="black">
                <a:hueOff val="0"/>
                <a:satOff val="0"/>
                <a:lumOff val="0"/>
                <a:alphaOff val="0"/>
              </a:prstClr>
            </a:solidFill>
            <a:latin typeface="Calibri"/>
            <a:ea typeface="+mn-ea"/>
            <a:cs typeface="+mn-cs"/>
          </a:endParaRPr>
        </a:p>
      </dgm:t>
    </dgm:pt>
    <dgm:pt modelId="{25FE8480-896D-4FAE-90B9-26DB225AF697}" type="parTrans" cxnId="{6DE04A15-8992-4FE1-9C12-AFB88E1B2B3F}">
      <dgm:prSet/>
      <dgm:spPr/>
      <dgm:t>
        <a:bodyPr/>
        <a:lstStyle/>
        <a:p>
          <a:endParaRPr lang="es-CO"/>
        </a:p>
      </dgm:t>
    </dgm:pt>
    <dgm:pt modelId="{CEEE59B3-872B-4FD8-BD9B-1CA8C8D3A921}" type="sibTrans" cxnId="{6DE04A15-8992-4FE1-9C12-AFB88E1B2B3F}">
      <dgm:prSet/>
      <dgm:spPr/>
      <dgm:t>
        <a:bodyPr/>
        <a:lstStyle/>
        <a:p>
          <a:endParaRPr lang="es-CO"/>
        </a:p>
      </dgm:t>
    </dgm:pt>
    <dgm:pt modelId="{4162D546-3A6A-491C-8421-4999B3114F2A}" type="pres">
      <dgm:prSet presAssocID="{75C026B3-E280-449D-9EBE-9BAC273F2788}" presName="Name0" presStyleCnt="0">
        <dgm:presLayoutVars>
          <dgm:dir/>
          <dgm:animLvl val="lvl"/>
          <dgm:resizeHandles val="exact"/>
        </dgm:presLayoutVars>
      </dgm:prSet>
      <dgm:spPr/>
    </dgm:pt>
    <dgm:pt modelId="{936F4444-0C93-4417-A705-FE37AC65C9E4}" type="pres">
      <dgm:prSet presAssocID="{A2A29CC2-40BB-4995-BE30-3598C79230C2}" presName="linNode" presStyleCnt="0"/>
      <dgm:spPr/>
    </dgm:pt>
    <dgm:pt modelId="{07CAC4D2-72C2-49C7-BE4E-EF3F18B26C8E}" type="pres">
      <dgm:prSet presAssocID="{A2A29CC2-40BB-4995-BE30-3598C79230C2}" presName="parentText" presStyleLbl="node1" presStyleIdx="0" presStyleCnt="3" custScaleX="94526">
        <dgm:presLayoutVars>
          <dgm:chMax val="1"/>
          <dgm:bulletEnabled val="1"/>
        </dgm:presLayoutVars>
      </dgm:prSet>
      <dgm:spPr/>
    </dgm:pt>
    <dgm:pt modelId="{585DE55B-0D70-48AC-BE99-5DCF910EE3BA}" type="pres">
      <dgm:prSet presAssocID="{A2A29CC2-40BB-4995-BE30-3598C79230C2}" presName="descendantText" presStyleLbl="alignAccFollowNode1" presStyleIdx="0" presStyleCnt="3">
        <dgm:presLayoutVars>
          <dgm:bulletEnabled val="1"/>
        </dgm:presLayoutVars>
      </dgm:prSet>
      <dgm:spPr/>
    </dgm:pt>
    <dgm:pt modelId="{55506623-D1ED-4640-BFB1-AF5D1D82D037}" type="pres">
      <dgm:prSet presAssocID="{DAAEFB52-1435-48B6-BBB0-2FB04CAC8F14}" presName="sp" presStyleCnt="0"/>
      <dgm:spPr/>
    </dgm:pt>
    <dgm:pt modelId="{3E6ACB03-77BB-43F7-B39D-6E23B4877E03}" type="pres">
      <dgm:prSet presAssocID="{421ED293-CCAB-4F0F-B77C-17F80430248F}" presName="linNode" presStyleCnt="0"/>
      <dgm:spPr/>
    </dgm:pt>
    <dgm:pt modelId="{105540A2-5295-4F68-9CFA-95C128755430}" type="pres">
      <dgm:prSet presAssocID="{421ED293-CCAB-4F0F-B77C-17F80430248F}" presName="parentText" presStyleLbl="node1" presStyleIdx="1" presStyleCnt="3">
        <dgm:presLayoutVars>
          <dgm:chMax val="1"/>
          <dgm:bulletEnabled val="1"/>
        </dgm:presLayoutVars>
      </dgm:prSet>
      <dgm:spPr/>
    </dgm:pt>
    <dgm:pt modelId="{9D1DE520-1107-4120-9AF2-03543838C1DD}" type="pres">
      <dgm:prSet presAssocID="{421ED293-CCAB-4F0F-B77C-17F80430248F}" presName="descendantText" presStyleLbl="alignAccFollowNode1" presStyleIdx="1" presStyleCnt="3">
        <dgm:presLayoutVars>
          <dgm:bulletEnabled val="1"/>
        </dgm:presLayoutVars>
      </dgm:prSet>
      <dgm:spPr/>
    </dgm:pt>
    <dgm:pt modelId="{DB7CC28C-1F0F-470A-A4CE-9CC86BA1313A}" type="pres">
      <dgm:prSet presAssocID="{C1472BCE-F4CB-4543-81EE-AF3CB3D52E93}" presName="sp" presStyleCnt="0"/>
      <dgm:spPr/>
    </dgm:pt>
    <dgm:pt modelId="{C0723D9C-BB66-422D-A298-756F2E1DA2FB}" type="pres">
      <dgm:prSet presAssocID="{FE5E9F53-0448-44C2-B16C-CE44C1663A67}" presName="linNode" presStyleCnt="0"/>
      <dgm:spPr/>
    </dgm:pt>
    <dgm:pt modelId="{2B850641-49E9-452A-92C1-3F3900D2D41B}" type="pres">
      <dgm:prSet presAssocID="{FE5E9F53-0448-44C2-B16C-CE44C1663A67}" presName="parentText" presStyleLbl="node1" presStyleIdx="2" presStyleCnt="3">
        <dgm:presLayoutVars>
          <dgm:chMax val="1"/>
          <dgm:bulletEnabled val="1"/>
        </dgm:presLayoutVars>
      </dgm:prSet>
      <dgm:spPr/>
    </dgm:pt>
    <dgm:pt modelId="{D73C37BC-87E5-4E69-9631-21F0A95507B0}" type="pres">
      <dgm:prSet presAssocID="{FE5E9F53-0448-44C2-B16C-CE44C1663A67}" presName="descendantText" presStyleLbl="alignAccFollowNode1" presStyleIdx="2" presStyleCnt="3">
        <dgm:presLayoutVars>
          <dgm:bulletEnabled val="1"/>
        </dgm:presLayoutVars>
      </dgm:prSet>
      <dgm:spPr/>
    </dgm:pt>
  </dgm:ptLst>
  <dgm:cxnLst>
    <dgm:cxn modelId="{4AF7B402-04B1-4EA6-842C-8BA0054C33DD}" srcId="{A2A29CC2-40BB-4995-BE30-3598C79230C2}" destId="{E189859C-8F27-4E0B-8291-BDAC607DAAF4}" srcOrd="0" destOrd="0" parTransId="{85E45258-A688-4E05-BF67-529F408F8443}" sibTransId="{9184CD78-AA43-41F3-A61F-17D20AD1622E}"/>
    <dgm:cxn modelId="{DB501605-2A94-4E55-AAFA-4086B6B8B418}" type="presOf" srcId="{75C026B3-E280-449D-9EBE-9BAC273F2788}" destId="{4162D546-3A6A-491C-8421-4999B3114F2A}" srcOrd="0" destOrd="0" presId="urn:microsoft.com/office/officeart/2005/8/layout/vList5"/>
    <dgm:cxn modelId="{C87D7910-A987-4889-8669-9B2E5701AE82}" type="presOf" srcId="{4C655D7C-79AA-4641-9B64-62C0472B7494}" destId="{9D1DE520-1107-4120-9AF2-03543838C1DD}" srcOrd="0" destOrd="0" presId="urn:microsoft.com/office/officeart/2005/8/layout/vList5"/>
    <dgm:cxn modelId="{6DE04A15-8992-4FE1-9C12-AFB88E1B2B3F}" srcId="{FE5E9F53-0448-44C2-B16C-CE44C1663A67}" destId="{86E2EBD3-C53B-4DCE-851E-EF4D04A7EE19}" srcOrd="1" destOrd="0" parTransId="{25FE8480-896D-4FAE-90B9-26DB225AF697}" sibTransId="{CEEE59B3-872B-4FD8-BD9B-1CA8C8D3A921}"/>
    <dgm:cxn modelId="{3D941B2B-3438-4E63-9632-E1DF92DE3A4C}" srcId="{75C026B3-E280-449D-9EBE-9BAC273F2788}" destId="{A2A29CC2-40BB-4995-BE30-3598C79230C2}" srcOrd="0" destOrd="0" parTransId="{0B6458C5-9706-4CFA-AE66-8A79A866F01F}" sibTransId="{DAAEFB52-1435-48B6-BBB0-2FB04CAC8F14}"/>
    <dgm:cxn modelId="{CB389533-26C6-4831-8013-C0428CB5D53D}" srcId="{75C026B3-E280-449D-9EBE-9BAC273F2788}" destId="{421ED293-CCAB-4F0F-B77C-17F80430248F}" srcOrd="1" destOrd="0" parTransId="{A3E558D9-C0C2-497B-95F7-01B0BA3CA7D6}" sibTransId="{C1472BCE-F4CB-4543-81EE-AF3CB3D52E93}"/>
    <dgm:cxn modelId="{8DD7A551-FBD4-409A-B5F6-97A828E5CD43}" type="presOf" srcId="{A2A29CC2-40BB-4995-BE30-3598C79230C2}" destId="{07CAC4D2-72C2-49C7-BE4E-EF3F18B26C8E}" srcOrd="0" destOrd="0" presId="urn:microsoft.com/office/officeart/2005/8/layout/vList5"/>
    <dgm:cxn modelId="{D24F997D-7238-4AE8-868F-CFAFE8583B47}" srcId="{FE5E9F53-0448-44C2-B16C-CE44C1663A67}" destId="{7DF6B4C9-21B9-4B26-BA25-93D5912B8D22}" srcOrd="0" destOrd="0" parTransId="{45D49328-667A-4B41-83BA-D1D42417A7BA}" sibTransId="{F91CDE4E-72AB-4A1B-94F2-969C002BEDD8}"/>
    <dgm:cxn modelId="{175EB789-FA35-4624-80DC-524C4399D990}" srcId="{421ED293-CCAB-4F0F-B77C-17F80430248F}" destId="{E284F83E-EA82-43FE-8627-D1F19C551211}" srcOrd="1" destOrd="0" parTransId="{9A64352B-A00D-4215-AB21-5B14387244BF}" sibTransId="{AA6D5AEB-C70B-40EB-836E-0EC39636DF08}"/>
    <dgm:cxn modelId="{433F9B9B-D3E8-4950-AE4E-6BFE5C464493}" type="presOf" srcId="{FE5E9F53-0448-44C2-B16C-CE44C1663A67}" destId="{2B850641-49E9-452A-92C1-3F3900D2D41B}" srcOrd="0" destOrd="0" presId="urn:microsoft.com/office/officeart/2005/8/layout/vList5"/>
    <dgm:cxn modelId="{69FC47A0-1B7A-4466-A9C1-36CF8F6C9661}" type="presOf" srcId="{E189859C-8F27-4E0B-8291-BDAC607DAAF4}" destId="{585DE55B-0D70-48AC-BE99-5DCF910EE3BA}" srcOrd="0" destOrd="0" presId="urn:microsoft.com/office/officeart/2005/8/layout/vList5"/>
    <dgm:cxn modelId="{FB09FDA6-05D7-4760-A659-6B18A2A06AC3}" type="presOf" srcId="{7DF6B4C9-21B9-4B26-BA25-93D5912B8D22}" destId="{D73C37BC-87E5-4E69-9631-21F0A95507B0}" srcOrd="0" destOrd="0" presId="urn:microsoft.com/office/officeart/2005/8/layout/vList5"/>
    <dgm:cxn modelId="{3F869BB1-959E-42D6-88D5-36FDCBF861FB}" type="presOf" srcId="{86E2EBD3-C53B-4DCE-851E-EF4D04A7EE19}" destId="{D73C37BC-87E5-4E69-9631-21F0A95507B0}" srcOrd="0" destOrd="1" presId="urn:microsoft.com/office/officeart/2005/8/layout/vList5"/>
    <dgm:cxn modelId="{6B78C7B1-D952-484E-847F-BCF1A4DC1153}" srcId="{A2A29CC2-40BB-4995-BE30-3598C79230C2}" destId="{650D6B70-95F6-4B14-8025-9F30760769B8}" srcOrd="1" destOrd="0" parTransId="{974DFEF3-FFC3-43DD-813A-B0014C7DB7EB}" sibTransId="{0D6FBFA1-5FF7-4C92-9563-0D1E0B8E0059}"/>
    <dgm:cxn modelId="{FE9C2DB6-4DE5-4E2F-B82E-B6B2DE0FE2CC}" srcId="{75C026B3-E280-449D-9EBE-9BAC273F2788}" destId="{FE5E9F53-0448-44C2-B16C-CE44C1663A67}" srcOrd="2" destOrd="0" parTransId="{FB411699-A747-4221-8070-5D22AF3708F9}" sibTransId="{ED2962C5-F25F-482F-86FF-2BA991D1D481}"/>
    <dgm:cxn modelId="{0FD891BD-B75D-45C4-AB69-1ADC08565A7E}" type="presOf" srcId="{650D6B70-95F6-4B14-8025-9F30760769B8}" destId="{585DE55B-0D70-48AC-BE99-5DCF910EE3BA}" srcOrd="0" destOrd="1" presId="urn:microsoft.com/office/officeart/2005/8/layout/vList5"/>
    <dgm:cxn modelId="{260DCECB-4B49-4E7F-AD1A-3D3A5B75E875}" srcId="{421ED293-CCAB-4F0F-B77C-17F80430248F}" destId="{4C655D7C-79AA-4641-9B64-62C0472B7494}" srcOrd="0" destOrd="0" parTransId="{B7518B52-1A6E-4FE8-A99E-7311D34BDD08}" sibTransId="{730A6DDF-E471-4017-83F9-C2DB8271164F}"/>
    <dgm:cxn modelId="{6AE9E1CC-D9CE-4ECE-8F18-C168FA6E8968}" type="presOf" srcId="{421ED293-CCAB-4F0F-B77C-17F80430248F}" destId="{105540A2-5295-4F68-9CFA-95C128755430}" srcOrd="0" destOrd="0" presId="urn:microsoft.com/office/officeart/2005/8/layout/vList5"/>
    <dgm:cxn modelId="{1EB7ADE5-CA22-42B7-96FD-581F5DF2C5A3}" type="presOf" srcId="{E284F83E-EA82-43FE-8627-D1F19C551211}" destId="{9D1DE520-1107-4120-9AF2-03543838C1DD}" srcOrd="0" destOrd="1" presId="urn:microsoft.com/office/officeart/2005/8/layout/vList5"/>
    <dgm:cxn modelId="{9ADEB7F9-E0EC-475B-80F6-086CA1484BC8}" type="presParOf" srcId="{4162D546-3A6A-491C-8421-4999B3114F2A}" destId="{936F4444-0C93-4417-A705-FE37AC65C9E4}" srcOrd="0" destOrd="0" presId="urn:microsoft.com/office/officeart/2005/8/layout/vList5"/>
    <dgm:cxn modelId="{0826D019-4EBD-49EC-A693-159DF5BFDAC4}" type="presParOf" srcId="{936F4444-0C93-4417-A705-FE37AC65C9E4}" destId="{07CAC4D2-72C2-49C7-BE4E-EF3F18B26C8E}" srcOrd="0" destOrd="0" presId="urn:microsoft.com/office/officeart/2005/8/layout/vList5"/>
    <dgm:cxn modelId="{31F8B9C8-A568-4397-AA08-B7A6DFF9B6DC}" type="presParOf" srcId="{936F4444-0C93-4417-A705-FE37AC65C9E4}" destId="{585DE55B-0D70-48AC-BE99-5DCF910EE3BA}" srcOrd="1" destOrd="0" presId="urn:microsoft.com/office/officeart/2005/8/layout/vList5"/>
    <dgm:cxn modelId="{A836D0DB-7E6E-446C-941B-529F04AE4352}" type="presParOf" srcId="{4162D546-3A6A-491C-8421-4999B3114F2A}" destId="{55506623-D1ED-4640-BFB1-AF5D1D82D037}" srcOrd="1" destOrd="0" presId="urn:microsoft.com/office/officeart/2005/8/layout/vList5"/>
    <dgm:cxn modelId="{64D8BEB4-67FB-46DB-9EB6-BE95549F9549}" type="presParOf" srcId="{4162D546-3A6A-491C-8421-4999B3114F2A}" destId="{3E6ACB03-77BB-43F7-B39D-6E23B4877E03}" srcOrd="2" destOrd="0" presId="urn:microsoft.com/office/officeart/2005/8/layout/vList5"/>
    <dgm:cxn modelId="{060C4311-14D6-4843-8309-9FA20EA94D19}" type="presParOf" srcId="{3E6ACB03-77BB-43F7-B39D-6E23B4877E03}" destId="{105540A2-5295-4F68-9CFA-95C128755430}" srcOrd="0" destOrd="0" presId="urn:microsoft.com/office/officeart/2005/8/layout/vList5"/>
    <dgm:cxn modelId="{0897CDCF-45CC-4762-A1AC-C84D6A954FE3}" type="presParOf" srcId="{3E6ACB03-77BB-43F7-B39D-6E23B4877E03}" destId="{9D1DE520-1107-4120-9AF2-03543838C1DD}" srcOrd="1" destOrd="0" presId="urn:microsoft.com/office/officeart/2005/8/layout/vList5"/>
    <dgm:cxn modelId="{F87AE414-3131-4288-BB4F-CEE437F37B24}" type="presParOf" srcId="{4162D546-3A6A-491C-8421-4999B3114F2A}" destId="{DB7CC28C-1F0F-470A-A4CE-9CC86BA1313A}" srcOrd="3" destOrd="0" presId="urn:microsoft.com/office/officeart/2005/8/layout/vList5"/>
    <dgm:cxn modelId="{9E7DA1D3-B59A-4757-81A8-2D09AED0E567}" type="presParOf" srcId="{4162D546-3A6A-491C-8421-4999B3114F2A}" destId="{C0723D9C-BB66-422D-A298-756F2E1DA2FB}" srcOrd="4" destOrd="0" presId="urn:microsoft.com/office/officeart/2005/8/layout/vList5"/>
    <dgm:cxn modelId="{31B9FF91-9A38-489A-BBDB-4DEC4AFFB780}" type="presParOf" srcId="{C0723D9C-BB66-422D-A298-756F2E1DA2FB}" destId="{2B850641-49E9-452A-92C1-3F3900D2D41B}" srcOrd="0" destOrd="0" presId="urn:microsoft.com/office/officeart/2005/8/layout/vList5"/>
    <dgm:cxn modelId="{31B244AE-B54A-4DF3-96EA-ED4F71102822}" type="presParOf" srcId="{C0723D9C-BB66-422D-A298-756F2E1DA2FB}" destId="{D73C37BC-87E5-4E69-9631-21F0A95507B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C026B3-E280-449D-9EBE-9BAC273F2788}"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s-CO"/>
        </a:p>
      </dgm:t>
    </dgm:pt>
    <dgm:pt modelId="{A2A29CC2-40BB-4995-BE30-3598C79230C2}">
      <dgm:prSet phldrT="[Texto]"/>
      <dgm:spPr/>
      <dgm:t>
        <a:bodyPr/>
        <a:lstStyle/>
        <a:p>
          <a:r>
            <a:rPr lang="es-CO" dirty="0"/>
            <a:t>13535</a:t>
          </a:r>
        </a:p>
        <a:p>
          <a:r>
            <a:rPr lang="es-CO" dirty="0"/>
            <a:t>Juan Pablo Serna</a:t>
          </a:r>
        </a:p>
      </dgm:t>
    </dgm:pt>
    <dgm:pt modelId="{0B6458C5-9706-4CFA-AE66-8A79A866F01F}" type="parTrans" cxnId="{3D941B2B-3438-4E63-9632-E1DF92DE3A4C}">
      <dgm:prSet/>
      <dgm:spPr/>
      <dgm:t>
        <a:bodyPr/>
        <a:lstStyle/>
        <a:p>
          <a:endParaRPr lang="es-CO"/>
        </a:p>
      </dgm:t>
    </dgm:pt>
    <dgm:pt modelId="{DAAEFB52-1435-48B6-BBB0-2FB04CAC8F14}" type="sibTrans" cxnId="{3D941B2B-3438-4E63-9632-E1DF92DE3A4C}">
      <dgm:prSet/>
      <dgm:spPr/>
      <dgm:t>
        <a:bodyPr/>
        <a:lstStyle/>
        <a:p>
          <a:endParaRPr lang="es-CO"/>
        </a:p>
      </dgm:t>
    </dgm:pt>
    <dgm:pt modelId="{E189859C-8F27-4E0B-8291-BDAC607DAAF4}">
      <dgm:prSet phldrT="[Texto]"/>
      <dgm:spPr/>
      <dgm:t>
        <a:bodyPr/>
        <a:lstStyle/>
        <a:p>
          <a:endParaRPr lang="es-CO" dirty="0"/>
        </a:p>
      </dgm:t>
    </dgm:pt>
    <dgm:pt modelId="{85E45258-A688-4E05-BF67-529F408F8443}" type="parTrans" cxnId="{4AF7B402-04B1-4EA6-842C-8BA0054C33DD}">
      <dgm:prSet/>
      <dgm:spPr/>
      <dgm:t>
        <a:bodyPr/>
        <a:lstStyle/>
        <a:p>
          <a:endParaRPr lang="es-CO"/>
        </a:p>
      </dgm:t>
    </dgm:pt>
    <dgm:pt modelId="{9184CD78-AA43-41F3-A61F-17D20AD1622E}" type="sibTrans" cxnId="{4AF7B402-04B1-4EA6-842C-8BA0054C33DD}">
      <dgm:prSet/>
      <dgm:spPr/>
      <dgm:t>
        <a:bodyPr/>
        <a:lstStyle/>
        <a:p>
          <a:endParaRPr lang="es-CO"/>
        </a:p>
      </dgm:t>
    </dgm:pt>
    <dgm:pt modelId="{650D6B70-95F6-4B14-8025-9F30760769B8}">
      <dgm:prSet phldrT="[Texto]"/>
      <dgm:spPr/>
      <dgm:t>
        <a:bodyPr/>
        <a:lstStyle/>
        <a:p>
          <a:r>
            <a:rPr lang="es-ES" dirty="0"/>
            <a:t>Alcalde, es necesario mejorar el acceso a la participación ciudadana para que las personas puedan realmente incidir en la formulación de políticas públicas. No sólo tener en cuenta organizaciones, sino vincular empresas privadas, asociaciones, fundaciones y grupos de interés …..</a:t>
          </a:r>
          <a:endParaRPr lang="es-CO" dirty="0"/>
        </a:p>
      </dgm:t>
    </dgm:pt>
    <dgm:pt modelId="{974DFEF3-FFC3-43DD-813A-B0014C7DB7EB}" type="parTrans" cxnId="{6B78C7B1-D952-484E-847F-BCF1A4DC1153}">
      <dgm:prSet/>
      <dgm:spPr/>
      <dgm:t>
        <a:bodyPr/>
        <a:lstStyle/>
        <a:p>
          <a:endParaRPr lang="es-CO"/>
        </a:p>
      </dgm:t>
    </dgm:pt>
    <dgm:pt modelId="{0D6FBFA1-5FF7-4C92-9563-0D1E0B8E0059}" type="sibTrans" cxnId="{6B78C7B1-D952-484E-847F-BCF1A4DC1153}">
      <dgm:prSet/>
      <dgm:spPr/>
      <dgm:t>
        <a:bodyPr/>
        <a:lstStyle/>
        <a:p>
          <a:endParaRPr lang="es-CO"/>
        </a:p>
      </dgm:t>
    </dgm:pt>
    <dgm:pt modelId="{9BA0AF7A-3CC9-490A-A8D4-B59F411A4C8D}">
      <dgm:prSet phldrT="[Texto]" custT="1"/>
      <dgm:spPr>
        <a:solidFill>
          <a:srgbClr val="23B4A6"/>
        </a:solidFill>
      </dgm:spPr>
      <dgm:t>
        <a:bodyPr/>
        <a:lstStyle/>
        <a:p>
          <a:pPr marL="0" lvl="0" indent="-228600" algn="ctr" defTabSz="1733550">
            <a:lnSpc>
              <a:spcPct val="90000"/>
            </a:lnSpc>
            <a:spcBef>
              <a:spcPct val="0"/>
            </a:spcBef>
            <a:spcAft>
              <a:spcPct val="35000"/>
            </a:spcAft>
            <a:buNone/>
          </a:pPr>
          <a:r>
            <a:rPr lang="es-CO" sz="3900" kern="1200" dirty="0">
              <a:solidFill>
                <a:prstClr val="white"/>
              </a:solidFill>
              <a:latin typeface="Calibri"/>
              <a:ea typeface="+mn-ea"/>
              <a:cs typeface="+mn-cs"/>
            </a:rPr>
            <a:t>10205 NICOLAS MONCALEANO</a:t>
          </a:r>
        </a:p>
      </dgm:t>
    </dgm:pt>
    <dgm:pt modelId="{266B3B63-A7D2-4FD7-8C6C-17C7941A2C58}" type="parTrans" cxnId="{577E9AF3-D39C-4B24-AFD5-2E3492F74F4E}">
      <dgm:prSet/>
      <dgm:spPr/>
      <dgm:t>
        <a:bodyPr/>
        <a:lstStyle/>
        <a:p>
          <a:endParaRPr lang="es-CO"/>
        </a:p>
      </dgm:t>
    </dgm:pt>
    <dgm:pt modelId="{80BEC510-1A75-461C-B3CF-941B78D72EF2}" type="sibTrans" cxnId="{577E9AF3-D39C-4B24-AFD5-2E3492F74F4E}">
      <dgm:prSet/>
      <dgm:spPr/>
      <dgm:t>
        <a:bodyPr/>
        <a:lstStyle/>
        <a:p>
          <a:endParaRPr lang="es-CO"/>
        </a:p>
      </dgm:t>
    </dgm:pt>
    <dgm:pt modelId="{86E2EBD3-C53B-4DCE-851E-EF4D04A7EE19}">
      <dgm:prSet custT="1"/>
      <dgm:spPr/>
      <dgm:t>
        <a:bodyPr/>
        <a:lstStyle/>
        <a:p>
          <a:pPr marL="228600" lvl="1" indent="-228600" algn="l" defTabSz="977900">
            <a:lnSpc>
              <a:spcPct val="90000"/>
            </a:lnSpc>
            <a:spcBef>
              <a:spcPct val="0"/>
            </a:spcBef>
            <a:spcAft>
              <a:spcPct val="15000"/>
            </a:spcAft>
            <a:buChar char="•"/>
          </a:pPr>
          <a:r>
            <a:rPr lang="es-ES" sz="2000" kern="1200" dirty="0">
              <a:solidFill>
                <a:prstClr val="black">
                  <a:hueOff val="0"/>
                  <a:satOff val="0"/>
                  <a:lumOff val="0"/>
                  <a:alphaOff val="0"/>
                </a:prstClr>
              </a:solidFill>
              <a:latin typeface="Calibri"/>
              <a:ea typeface="+mn-ea"/>
              <a:cs typeface="+mn-cs"/>
            </a:rPr>
            <a:t>Mas cultura hace a las personas mas felices. Poner iniciativas de participación ciudadana con resultados reales que le devuelvan a la ciudad la fe en la alcaldía. Canales de diálogo sin tanta burocracia y con un lenguaje entendible..</a:t>
          </a:r>
          <a:endParaRPr lang="es-CO" sz="2000" kern="1200" dirty="0">
            <a:solidFill>
              <a:prstClr val="black">
                <a:hueOff val="0"/>
                <a:satOff val="0"/>
                <a:lumOff val="0"/>
                <a:alphaOff val="0"/>
              </a:prstClr>
            </a:solidFill>
            <a:latin typeface="Calibri"/>
            <a:ea typeface="+mn-ea"/>
            <a:cs typeface="+mn-cs"/>
          </a:endParaRPr>
        </a:p>
      </dgm:t>
    </dgm:pt>
    <dgm:pt modelId="{25FE8480-896D-4FAE-90B9-26DB225AF697}" type="parTrans" cxnId="{6DE04A15-8992-4FE1-9C12-AFB88E1B2B3F}">
      <dgm:prSet/>
      <dgm:spPr/>
      <dgm:t>
        <a:bodyPr/>
        <a:lstStyle/>
        <a:p>
          <a:endParaRPr lang="es-CO"/>
        </a:p>
      </dgm:t>
    </dgm:pt>
    <dgm:pt modelId="{CEEE59B3-872B-4FD8-BD9B-1CA8C8D3A921}" type="sibTrans" cxnId="{6DE04A15-8992-4FE1-9C12-AFB88E1B2B3F}">
      <dgm:prSet/>
      <dgm:spPr/>
      <dgm:t>
        <a:bodyPr/>
        <a:lstStyle/>
        <a:p>
          <a:endParaRPr lang="es-CO"/>
        </a:p>
      </dgm:t>
    </dgm:pt>
    <dgm:pt modelId="{4162D546-3A6A-491C-8421-4999B3114F2A}" type="pres">
      <dgm:prSet presAssocID="{75C026B3-E280-449D-9EBE-9BAC273F2788}" presName="Name0" presStyleCnt="0">
        <dgm:presLayoutVars>
          <dgm:dir/>
          <dgm:animLvl val="lvl"/>
          <dgm:resizeHandles val="exact"/>
        </dgm:presLayoutVars>
      </dgm:prSet>
      <dgm:spPr/>
    </dgm:pt>
    <dgm:pt modelId="{936F4444-0C93-4417-A705-FE37AC65C9E4}" type="pres">
      <dgm:prSet presAssocID="{A2A29CC2-40BB-4995-BE30-3598C79230C2}" presName="linNode" presStyleCnt="0"/>
      <dgm:spPr/>
    </dgm:pt>
    <dgm:pt modelId="{07CAC4D2-72C2-49C7-BE4E-EF3F18B26C8E}" type="pres">
      <dgm:prSet presAssocID="{A2A29CC2-40BB-4995-BE30-3598C79230C2}" presName="parentText" presStyleLbl="node1" presStyleIdx="0" presStyleCnt="2" custScaleX="94526">
        <dgm:presLayoutVars>
          <dgm:chMax val="1"/>
          <dgm:bulletEnabled val="1"/>
        </dgm:presLayoutVars>
      </dgm:prSet>
      <dgm:spPr/>
    </dgm:pt>
    <dgm:pt modelId="{585DE55B-0D70-48AC-BE99-5DCF910EE3BA}" type="pres">
      <dgm:prSet presAssocID="{A2A29CC2-40BB-4995-BE30-3598C79230C2}" presName="descendantText" presStyleLbl="alignAccFollowNode1" presStyleIdx="0" presStyleCnt="2" custScaleX="112766" custScaleY="130148">
        <dgm:presLayoutVars>
          <dgm:bulletEnabled val="1"/>
        </dgm:presLayoutVars>
      </dgm:prSet>
      <dgm:spPr/>
    </dgm:pt>
    <dgm:pt modelId="{55506623-D1ED-4640-BFB1-AF5D1D82D037}" type="pres">
      <dgm:prSet presAssocID="{DAAEFB52-1435-48B6-BBB0-2FB04CAC8F14}" presName="sp" presStyleCnt="0"/>
      <dgm:spPr/>
    </dgm:pt>
    <dgm:pt modelId="{4210CB36-BB80-42B2-A6AD-053BB5F467DB}" type="pres">
      <dgm:prSet presAssocID="{9BA0AF7A-3CC9-490A-A8D4-B59F411A4C8D}" presName="linNode" presStyleCnt="0"/>
      <dgm:spPr/>
    </dgm:pt>
    <dgm:pt modelId="{357ECF94-B7D6-44D9-B379-1E6832494892}" type="pres">
      <dgm:prSet presAssocID="{9BA0AF7A-3CC9-490A-A8D4-B59F411A4C8D}" presName="parentText" presStyleLbl="node1" presStyleIdx="1" presStyleCnt="2">
        <dgm:presLayoutVars>
          <dgm:chMax val="1"/>
          <dgm:bulletEnabled val="1"/>
        </dgm:presLayoutVars>
      </dgm:prSet>
      <dgm:spPr/>
    </dgm:pt>
    <dgm:pt modelId="{64F588D8-AE36-4902-8D70-DF1D4E7DDB46}" type="pres">
      <dgm:prSet presAssocID="{9BA0AF7A-3CC9-490A-A8D4-B59F411A4C8D}" presName="descendantText" presStyleLbl="alignAccFollowNode1" presStyleIdx="1" presStyleCnt="2">
        <dgm:presLayoutVars>
          <dgm:bulletEnabled val="1"/>
        </dgm:presLayoutVars>
      </dgm:prSet>
      <dgm:spPr/>
    </dgm:pt>
  </dgm:ptLst>
  <dgm:cxnLst>
    <dgm:cxn modelId="{4AF7B402-04B1-4EA6-842C-8BA0054C33DD}" srcId="{A2A29CC2-40BB-4995-BE30-3598C79230C2}" destId="{E189859C-8F27-4E0B-8291-BDAC607DAAF4}" srcOrd="0" destOrd="0" parTransId="{85E45258-A688-4E05-BF67-529F408F8443}" sibTransId="{9184CD78-AA43-41F3-A61F-17D20AD1622E}"/>
    <dgm:cxn modelId="{DB501605-2A94-4E55-AAFA-4086B6B8B418}" type="presOf" srcId="{75C026B3-E280-449D-9EBE-9BAC273F2788}" destId="{4162D546-3A6A-491C-8421-4999B3114F2A}" srcOrd="0" destOrd="0" presId="urn:microsoft.com/office/officeart/2005/8/layout/vList5"/>
    <dgm:cxn modelId="{6DE04A15-8992-4FE1-9C12-AFB88E1B2B3F}" srcId="{9BA0AF7A-3CC9-490A-A8D4-B59F411A4C8D}" destId="{86E2EBD3-C53B-4DCE-851E-EF4D04A7EE19}" srcOrd="0" destOrd="0" parTransId="{25FE8480-896D-4FAE-90B9-26DB225AF697}" sibTransId="{CEEE59B3-872B-4FD8-BD9B-1CA8C8D3A921}"/>
    <dgm:cxn modelId="{3D941B2B-3438-4E63-9632-E1DF92DE3A4C}" srcId="{75C026B3-E280-449D-9EBE-9BAC273F2788}" destId="{A2A29CC2-40BB-4995-BE30-3598C79230C2}" srcOrd="0" destOrd="0" parTransId="{0B6458C5-9706-4CFA-AE66-8A79A866F01F}" sibTransId="{DAAEFB52-1435-48B6-BBB0-2FB04CAC8F14}"/>
    <dgm:cxn modelId="{8DD7A551-FBD4-409A-B5F6-97A828E5CD43}" type="presOf" srcId="{A2A29CC2-40BB-4995-BE30-3598C79230C2}" destId="{07CAC4D2-72C2-49C7-BE4E-EF3F18B26C8E}" srcOrd="0" destOrd="0" presId="urn:microsoft.com/office/officeart/2005/8/layout/vList5"/>
    <dgm:cxn modelId="{7291B092-027B-4500-B21F-C046DF957EEF}" type="presOf" srcId="{86E2EBD3-C53B-4DCE-851E-EF4D04A7EE19}" destId="{64F588D8-AE36-4902-8D70-DF1D4E7DDB46}" srcOrd="0" destOrd="0" presId="urn:microsoft.com/office/officeart/2005/8/layout/vList5"/>
    <dgm:cxn modelId="{69FC47A0-1B7A-4466-A9C1-36CF8F6C9661}" type="presOf" srcId="{E189859C-8F27-4E0B-8291-BDAC607DAAF4}" destId="{585DE55B-0D70-48AC-BE99-5DCF910EE3BA}" srcOrd="0" destOrd="0" presId="urn:microsoft.com/office/officeart/2005/8/layout/vList5"/>
    <dgm:cxn modelId="{6B78C7B1-D952-484E-847F-BCF1A4DC1153}" srcId="{A2A29CC2-40BB-4995-BE30-3598C79230C2}" destId="{650D6B70-95F6-4B14-8025-9F30760769B8}" srcOrd="1" destOrd="0" parTransId="{974DFEF3-FFC3-43DD-813A-B0014C7DB7EB}" sibTransId="{0D6FBFA1-5FF7-4C92-9563-0D1E0B8E0059}"/>
    <dgm:cxn modelId="{0FD891BD-B75D-45C4-AB69-1ADC08565A7E}" type="presOf" srcId="{650D6B70-95F6-4B14-8025-9F30760769B8}" destId="{585DE55B-0D70-48AC-BE99-5DCF910EE3BA}" srcOrd="0" destOrd="1" presId="urn:microsoft.com/office/officeart/2005/8/layout/vList5"/>
    <dgm:cxn modelId="{28AE68EF-64D1-40A6-AC91-2706FB37F004}" type="presOf" srcId="{9BA0AF7A-3CC9-490A-A8D4-B59F411A4C8D}" destId="{357ECF94-B7D6-44D9-B379-1E6832494892}" srcOrd="0" destOrd="0" presId="urn:microsoft.com/office/officeart/2005/8/layout/vList5"/>
    <dgm:cxn modelId="{577E9AF3-D39C-4B24-AFD5-2E3492F74F4E}" srcId="{75C026B3-E280-449D-9EBE-9BAC273F2788}" destId="{9BA0AF7A-3CC9-490A-A8D4-B59F411A4C8D}" srcOrd="1" destOrd="0" parTransId="{266B3B63-A7D2-4FD7-8C6C-17C7941A2C58}" sibTransId="{80BEC510-1A75-461C-B3CF-941B78D72EF2}"/>
    <dgm:cxn modelId="{9ADEB7F9-E0EC-475B-80F6-086CA1484BC8}" type="presParOf" srcId="{4162D546-3A6A-491C-8421-4999B3114F2A}" destId="{936F4444-0C93-4417-A705-FE37AC65C9E4}" srcOrd="0" destOrd="0" presId="urn:microsoft.com/office/officeart/2005/8/layout/vList5"/>
    <dgm:cxn modelId="{0826D019-4EBD-49EC-A693-159DF5BFDAC4}" type="presParOf" srcId="{936F4444-0C93-4417-A705-FE37AC65C9E4}" destId="{07CAC4D2-72C2-49C7-BE4E-EF3F18B26C8E}" srcOrd="0" destOrd="0" presId="urn:microsoft.com/office/officeart/2005/8/layout/vList5"/>
    <dgm:cxn modelId="{31F8B9C8-A568-4397-AA08-B7A6DFF9B6DC}" type="presParOf" srcId="{936F4444-0C93-4417-A705-FE37AC65C9E4}" destId="{585DE55B-0D70-48AC-BE99-5DCF910EE3BA}" srcOrd="1" destOrd="0" presId="urn:microsoft.com/office/officeart/2005/8/layout/vList5"/>
    <dgm:cxn modelId="{A836D0DB-7E6E-446C-941B-529F04AE4352}" type="presParOf" srcId="{4162D546-3A6A-491C-8421-4999B3114F2A}" destId="{55506623-D1ED-4640-BFB1-AF5D1D82D037}" srcOrd="1" destOrd="0" presId="urn:microsoft.com/office/officeart/2005/8/layout/vList5"/>
    <dgm:cxn modelId="{7AE1B711-CF91-4A7F-B905-75980235C0A6}" type="presParOf" srcId="{4162D546-3A6A-491C-8421-4999B3114F2A}" destId="{4210CB36-BB80-42B2-A6AD-053BB5F467DB}" srcOrd="2" destOrd="0" presId="urn:microsoft.com/office/officeart/2005/8/layout/vList5"/>
    <dgm:cxn modelId="{1CC203D3-299C-4AB4-A55A-FB1F49C0D552}" type="presParOf" srcId="{4210CB36-BB80-42B2-A6AD-053BB5F467DB}" destId="{357ECF94-B7D6-44D9-B379-1E6832494892}" srcOrd="0" destOrd="0" presId="urn:microsoft.com/office/officeart/2005/8/layout/vList5"/>
    <dgm:cxn modelId="{20EE2603-C544-46E9-84E4-8468DF2AC645}" type="presParOf" srcId="{4210CB36-BB80-42B2-A6AD-053BB5F467DB}" destId="{64F588D8-AE36-4902-8D70-DF1D4E7DDB4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0A88E-4AA9-4593-9CA9-BFC56AA9EA9F}">
      <dsp:nvSpPr>
        <dsp:cNvPr id="0" name=""/>
        <dsp:cNvSpPr/>
      </dsp:nvSpPr>
      <dsp:spPr>
        <a:xfrm rot="16200000">
          <a:off x="1186891" y="-1186891"/>
          <a:ext cx="2088489" cy="4462272"/>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MX" sz="1600" b="1" u="none" strike="noStrike" kern="1200" dirty="0">
              <a:solidFill>
                <a:schemeClr val="tx1"/>
              </a:solidFill>
              <a:effectLst/>
              <a:latin typeface="+mn-lt"/>
              <a:cs typeface="Arial" panose="020B0604020202020204" pitchFamily="34" charset="0"/>
            </a:rPr>
            <a:t>Tres (3) Jornadas Únicas Electorales de Participación Ciudadana creando conservando y actualizando el censo único electoral en el aplicativo VOTEC; para motivar el control social en las actuaciones de la administración distrital.</a:t>
          </a:r>
          <a:endParaRPr lang="es-ES" sz="1600" b="1" kern="1200" dirty="0">
            <a:solidFill>
              <a:schemeClr val="tx1"/>
            </a:solidFill>
            <a:latin typeface="+mn-lt"/>
          </a:endParaRPr>
        </a:p>
      </dsp:txBody>
      <dsp:txXfrm rot="5400000">
        <a:off x="0" y="0"/>
        <a:ext cx="4462272" cy="1566367"/>
      </dsp:txXfrm>
    </dsp:sp>
    <dsp:sp modelId="{CC09DC29-FFCB-471C-9786-E4205F010BE5}">
      <dsp:nvSpPr>
        <dsp:cNvPr id="0" name=""/>
        <dsp:cNvSpPr/>
      </dsp:nvSpPr>
      <dsp:spPr>
        <a:xfrm>
          <a:off x="4462272" y="0"/>
          <a:ext cx="4462272" cy="2088489"/>
        </a:xfrm>
        <a:prstGeom prst="round1Rect">
          <a:avLst/>
        </a:prstGeom>
        <a:solidFill>
          <a:srgbClr val="23B4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latin typeface="+mn-lt"/>
            </a:rPr>
            <a:t>Aplicar a 2000 organizaciones sociales, comunales, medios comunitarios, de propiedad horizontal el modelo de fortalecimiento.</a:t>
          </a:r>
        </a:p>
      </dsp:txBody>
      <dsp:txXfrm>
        <a:off x="4462272" y="0"/>
        <a:ext cx="4462272" cy="1566367"/>
      </dsp:txXfrm>
    </dsp:sp>
    <dsp:sp modelId="{6B4C3D41-914D-4A0C-BE3B-4A64F0D3BBB1}">
      <dsp:nvSpPr>
        <dsp:cNvPr id="0" name=""/>
        <dsp:cNvSpPr/>
      </dsp:nvSpPr>
      <dsp:spPr>
        <a:xfrm rot="10800000">
          <a:off x="0" y="2088489"/>
          <a:ext cx="4462272" cy="2088489"/>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latin typeface="+mn-lt"/>
            </a:rPr>
            <a:t>Implementar el 100% de los planes de acción de las políticas públicas a cargo del IDPAC.</a:t>
          </a:r>
        </a:p>
      </dsp:txBody>
      <dsp:txXfrm rot="10800000">
        <a:off x="0" y="2610611"/>
        <a:ext cx="4462272" cy="1566367"/>
      </dsp:txXfrm>
    </dsp:sp>
    <dsp:sp modelId="{ED26B9C5-C73D-4004-BC80-FEC5BED78B29}">
      <dsp:nvSpPr>
        <dsp:cNvPr id="0" name=""/>
        <dsp:cNvSpPr/>
      </dsp:nvSpPr>
      <dsp:spPr>
        <a:xfrm rot="5400000">
          <a:off x="5649163" y="901598"/>
          <a:ext cx="2088489" cy="4462272"/>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latin typeface="+mn-lt"/>
            </a:rPr>
            <a:t>Fortalecer 450 instancias formales y no formales de participación aplicando el modelo de fortalecimiento.</a:t>
          </a:r>
        </a:p>
      </dsp:txBody>
      <dsp:txXfrm rot="-5400000">
        <a:off x="4462272" y="2610611"/>
        <a:ext cx="4462272" cy="1566367"/>
      </dsp:txXfrm>
    </dsp:sp>
    <dsp:sp modelId="{43DF3879-94C6-499B-A57C-A4CF029445B7}">
      <dsp:nvSpPr>
        <dsp:cNvPr id="0" name=""/>
        <dsp:cNvSpPr/>
      </dsp:nvSpPr>
      <dsp:spPr>
        <a:xfrm>
          <a:off x="3123590" y="1566367"/>
          <a:ext cx="2677363" cy="1044244"/>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b="1" u="none" strike="noStrike" kern="1200" dirty="0">
              <a:effectLst/>
              <a:latin typeface="+mn-lt"/>
              <a:cs typeface="Arial" panose="020B0604020202020204" pitchFamily="34" charset="0"/>
            </a:rPr>
            <a:t>8131 - Implementación de mecanismos de participación que potencian el desarrollo territorial Bogotá D.C</a:t>
          </a:r>
          <a:endParaRPr lang="es-ES" sz="1600" b="1" kern="1200" dirty="0">
            <a:latin typeface="+mn-lt"/>
          </a:endParaRPr>
        </a:p>
      </dsp:txBody>
      <dsp:txXfrm>
        <a:off x="3174566" y="1617343"/>
        <a:ext cx="2575411" cy="942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DE55B-0D70-48AC-BE99-5DCF910EE3BA}">
      <dsp:nvSpPr>
        <dsp:cNvPr id="0" name=""/>
        <dsp:cNvSpPr/>
      </dsp:nvSpPr>
      <dsp:spPr>
        <a:xfrm rot="5400000">
          <a:off x="4422245" y="-1676215"/>
          <a:ext cx="1214189" cy="487476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 sz="1700" b="1" kern="1200" dirty="0"/>
            <a:t>ACUERDOS DE CONFIANZA</a:t>
          </a:r>
          <a:r>
            <a:rPr lang="es-ES" sz="1700" kern="1200" dirty="0"/>
            <a:t>.</a:t>
          </a:r>
          <a:endParaRPr lang="es-CO" sz="1700" kern="1200" dirty="0"/>
        </a:p>
        <a:p>
          <a:pPr marL="171450" lvl="1" indent="-171450" algn="l" defTabSz="755650">
            <a:lnSpc>
              <a:spcPct val="90000"/>
            </a:lnSpc>
            <a:spcBef>
              <a:spcPct val="0"/>
            </a:spcBef>
            <a:spcAft>
              <a:spcPct val="15000"/>
            </a:spcAft>
            <a:buChar char="•"/>
          </a:pPr>
          <a:r>
            <a:rPr lang="es-ES" sz="1700" kern="1200" dirty="0"/>
            <a:t>Solucionar el parqueo de carros sobre los andenes, la seguridad ,  arreglo de andenes y parques, el consumo de drogas en el espacio público</a:t>
          </a:r>
          <a:endParaRPr lang="es-CO" sz="1700" kern="1200" dirty="0"/>
        </a:p>
      </dsp:txBody>
      <dsp:txXfrm rot="-5400000">
        <a:off x="2591956" y="213346"/>
        <a:ext cx="4815496" cy="1095645"/>
      </dsp:txXfrm>
    </dsp:sp>
    <dsp:sp modelId="{07CAC4D2-72C2-49C7-BE4E-EF3F18B26C8E}">
      <dsp:nvSpPr>
        <dsp:cNvPr id="0" name=""/>
        <dsp:cNvSpPr/>
      </dsp:nvSpPr>
      <dsp:spPr>
        <a:xfrm>
          <a:off x="0" y="2299"/>
          <a:ext cx="2591956" cy="151773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s-CO" sz="2900" kern="1200" dirty="0"/>
            <a:t>46685</a:t>
          </a:r>
        </a:p>
        <a:p>
          <a:pPr marL="0" lvl="0" indent="0" algn="ctr" defTabSz="1289050">
            <a:lnSpc>
              <a:spcPct val="90000"/>
            </a:lnSpc>
            <a:spcBef>
              <a:spcPct val="0"/>
            </a:spcBef>
            <a:spcAft>
              <a:spcPct val="35000"/>
            </a:spcAft>
            <a:buNone/>
          </a:pPr>
          <a:r>
            <a:rPr lang="es-CO" sz="2900" kern="1200" dirty="0"/>
            <a:t>Andrés Castro</a:t>
          </a:r>
        </a:p>
      </dsp:txBody>
      <dsp:txXfrm>
        <a:off x="74090" y="76389"/>
        <a:ext cx="2443776" cy="1369557"/>
      </dsp:txXfrm>
    </dsp:sp>
    <dsp:sp modelId="{9D1DE520-1107-4120-9AF2-03543838C1DD}">
      <dsp:nvSpPr>
        <dsp:cNvPr id="0" name=""/>
        <dsp:cNvSpPr/>
      </dsp:nvSpPr>
      <dsp:spPr>
        <a:xfrm rot="5400000">
          <a:off x="4572346" y="-82592"/>
          <a:ext cx="1214189" cy="487476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 sz="1700" b="1" kern="1200" dirty="0"/>
            <a:t>GAB.</a:t>
          </a:r>
          <a:endParaRPr lang="es-CO" sz="1700" b="1" kern="1200" dirty="0"/>
        </a:p>
        <a:p>
          <a:pPr marL="171450" lvl="1" indent="-171450" algn="l" defTabSz="755650">
            <a:lnSpc>
              <a:spcPct val="90000"/>
            </a:lnSpc>
            <a:spcBef>
              <a:spcPct val="0"/>
            </a:spcBef>
            <a:spcAft>
              <a:spcPct val="15000"/>
            </a:spcAft>
            <a:buChar char="•"/>
          </a:pPr>
          <a:r>
            <a:rPr lang="es-ES" sz="1700" kern="1200" dirty="0"/>
            <a:t>Que se haga un foro amplio a nivel distrital para tener ejercicios de escucha, trabajando en diferentes mesas de participación</a:t>
          </a:r>
          <a:endParaRPr lang="es-CO" sz="1700" kern="1200" dirty="0"/>
        </a:p>
      </dsp:txBody>
      <dsp:txXfrm rot="-5400000">
        <a:off x="2742057" y="1806969"/>
        <a:ext cx="4815496" cy="1095645"/>
      </dsp:txXfrm>
    </dsp:sp>
    <dsp:sp modelId="{105540A2-5295-4F68-9CFA-95C128755430}">
      <dsp:nvSpPr>
        <dsp:cNvPr id="0" name=""/>
        <dsp:cNvSpPr/>
      </dsp:nvSpPr>
      <dsp:spPr>
        <a:xfrm>
          <a:off x="0" y="1595923"/>
          <a:ext cx="2742057" cy="1517737"/>
        </a:xfrm>
        <a:prstGeom prst="roundRect">
          <a:avLst/>
        </a:prstGeom>
        <a:solidFill>
          <a:srgbClr val="23B4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s-CO" sz="2900" kern="1200" dirty="0"/>
            <a:t>94400 C Nicolás Moncaleano</a:t>
          </a:r>
        </a:p>
      </dsp:txBody>
      <dsp:txXfrm>
        <a:off x="74090" y="1670013"/>
        <a:ext cx="2593877" cy="1369557"/>
      </dsp:txXfrm>
    </dsp:sp>
    <dsp:sp modelId="{D73C37BC-87E5-4E69-9631-21F0A95507B0}">
      <dsp:nvSpPr>
        <dsp:cNvPr id="0" name=""/>
        <dsp:cNvSpPr/>
      </dsp:nvSpPr>
      <dsp:spPr>
        <a:xfrm rot="5400000">
          <a:off x="4572346" y="1511031"/>
          <a:ext cx="1214189" cy="487476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14300" lvl="1" indent="-114300" algn="l" defTabSz="622300">
            <a:lnSpc>
              <a:spcPct val="90000"/>
            </a:lnSpc>
            <a:spcBef>
              <a:spcPct val="0"/>
            </a:spcBef>
            <a:spcAft>
              <a:spcPct val="15000"/>
            </a:spcAft>
            <a:buChar char="•"/>
          </a:pPr>
          <a:r>
            <a:rPr lang="es-ES" sz="1400" b="1" kern="1200" dirty="0">
              <a:solidFill>
                <a:prstClr val="black">
                  <a:hueOff val="0"/>
                  <a:satOff val="0"/>
                  <a:lumOff val="0"/>
                  <a:alphaOff val="0"/>
                </a:prstClr>
              </a:solidFill>
              <a:latin typeface="Calibri"/>
              <a:ea typeface="+mn-ea"/>
              <a:cs typeface="+mn-cs"/>
            </a:rPr>
            <a:t>INCENTIVOS:</a:t>
          </a:r>
          <a:endParaRPr lang="es-CO" sz="1400" kern="1200" dirty="0">
            <a:solidFill>
              <a:prstClr val="black">
                <a:hueOff val="0"/>
                <a:satOff val="0"/>
                <a:lumOff val="0"/>
                <a:alphaOff val="0"/>
              </a:prstClr>
            </a:solidFill>
            <a:latin typeface="Calibri"/>
            <a:ea typeface="+mn-ea"/>
            <a:cs typeface="+mn-cs"/>
          </a:endParaRPr>
        </a:p>
        <a:p>
          <a:pPr marL="114300" lvl="1" indent="-114300" algn="l" defTabSz="622300">
            <a:lnSpc>
              <a:spcPct val="90000"/>
            </a:lnSpc>
            <a:spcBef>
              <a:spcPct val="0"/>
            </a:spcBef>
            <a:spcAft>
              <a:spcPct val="15000"/>
            </a:spcAft>
            <a:buChar char="•"/>
          </a:pPr>
          <a:r>
            <a:rPr lang="es-ES" sz="1400" kern="1200" dirty="0">
              <a:solidFill>
                <a:prstClr val="black">
                  <a:hueOff val="0"/>
                  <a:satOff val="0"/>
                  <a:lumOff val="0"/>
                  <a:alphaOff val="0"/>
                </a:prstClr>
              </a:solidFill>
              <a:latin typeface="Calibri"/>
              <a:ea typeface="+mn-ea"/>
              <a:cs typeface="+mn-cs"/>
            </a:rPr>
            <a:t>es necesario involucrar a la ciudadanía en los asuntos ambientales haciendo que tomemos conciencia para asumir nuestra responsabilidad frente a las diferentes problemáticas relacionadas con la contaminación del agua, la generación de residuos y la protección de la biodiversidad.</a:t>
          </a:r>
          <a:endParaRPr lang="es-CO" sz="1400" kern="1200" dirty="0">
            <a:solidFill>
              <a:prstClr val="black">
                <a:hueOff val="0"/>
                <a:satOff val="0"/>
                <a:lumOff val="0"/>
                <a:alphaOff val="0"/>
              </a:prstClr>
            </a:solidFill>
            <a:latin typeface="Calibri"/>
            <a:ea typeface="+mn-ea"/>
            <a:cs typeface="+mn-cs"/>
          </a:endParaRPr>
        </a:p>
      </dsp:txBody>
      <dsp:txXfrm rot="-5400000">
        <a:off x="2742057" y="3400592"/>
        <a:ext cx="4815496" cy="1095645"/>
      </dsp:txXfrm>
    </dsp:sp>
    <dsp:sp modelId="{2B850641-49E9-452A-92C1-3F3900D2D41B}">
      <dsp:nvSpPr>
        <dsp:cNvPr id="0" name=""/>
        <dsp:cNvSpPr/>
      </dsp:nvSpPr>
      <dsp:spPr>
        <a:xfrm>
          <a:off x="0" y="3189547"/>
          <a:ext cx="2742057" cy="151773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s-CO" sz="2900" kern="1200" dirty="0"/>
            <a:t>32255 NIXÓN SANDOBAL</a:t>
          </a:r>
        </a:p>
      </dsp:txBody>
      <dsp:txXfrm>
        <a:off x="74090" y="3263637"/>
        <a:ext cx="2593877" cy="13695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DE55B-0D70-48AC-BE99-5DCF910EE3BA}">
      <dsp:nvSpPr>
        <dsp:cNvPr id="0" name=""/>
        <dsp:cNvSpPr/>
      </dsp:nvSpPr>
      <dsp:spPr>
        <a:xfrm rot="5400000">
          <a:off x="4244286" y="-1608761"/>
          <a:ext cx="1165328" cy="4678597"/>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s-ES" sz="2100" b="1" kern="1200" dirty="0"/>
            <a:t>Obras con Saldo pedagógico</a:t>
          </a:r>
          <a:r>
            <a:rPr lang="es-ES" sz="2100" kern="1200" dirty="0"/>
            <a:t>.</a:t>
          </a:r>
          <a:endParaRPr lang="es-CO" sz="2100" kern="1200" dirty="0"/>
        </a:p>
        <a:p>
          <a:pPr marL="228600" lvl="1" indent="-228600" algn="l" defTabSz="933450">
            <a:lnSpc>
              <a:spcPct val="90000"/>
            </a:lnSpc>
            <a:spcBef>
              <a:spcPct val="0"/>
            </a:spcBef>
            <a:spcAft>
              <a:spcPct val="15000"/>
            </a:spcAft>
            <a:buChar char="•"/>
          </a:pPr>
          <a:r>
            <a:rPr lang="es-ES" sz="2100" kern="1200" dirty="0"/>
            <a:t>Las obras civiles se demora más de lo que deben demorarse </a:t>
          </a:r>
          <a:endParaRPr lang="es-CO" sz="2100" kern="1200" dirty="0"/>
        </a:p>
      </dsp:txBody>
      <dsp:txXfrm rot="-5400000">
        <a:off x="2487652" y="204760"/>
        <a:ext cx="4621710" cy="1051554"/>
      </dsp:txXfrm>
    </dsp:sp>
    <dsp:sp modelId="{07CAC4D2-72C2-49C7-BE4E-EF3F18B26C8E}">
      <dsp:nvSpPr>
        <dsp:cNvPr id="0" name=""/>
        <dsp:cNvSpPr/>
      </dsp:nvSpPr>
      <dsp:spPr>
        <a:xfrm>
          <a:off x="0" y="2207"/>
          <a:ext cx="2487651" cy="14566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s-CO" sz="2500" kern="1200" dirty="0"/>
            <a:t>4440E</a:t>
          </a:r>
        </a:p>
        <a:p>
          <a:pPr marL="0" lvl="0" indent="0" algn="ctr" defTabSz="1111250">
            <a:lnSpc>
              <a:spcPct val="90000"/>
            </a:lnSpc>
            <a:spcBef>
              <a:spcPct val="0"/>
            </a:spcBef>
            <a:spcAft>
              <a:spcPct val="35000"/>
            </a:spcAft>
            <a:buNone/>
          </a:pPr>
          <a:r>
            <a:rPr lang="es-CO" sz="2500" kern="1200" dirty="0"/>
            <a:t>David Jojoa</a:t>
          </a:r>
        </a:p>
      </dsp:txBody>
      <dsp:txXfrm>
        <a:off x="71108" y="73315"/>
        <a:ext cx="2345435" cy="1314444"/>
      </dsp:txXfrm>
    </dsp:sp>
    <dsp:sp modelId="{9D1DE520-1107-4120-9AF2-03543838C1DD}">
      <dsp:nvSpPr>
        <dsp:cNvPr id="0" name=""/>
        <dsp:cNvSpPr/>
      </dsp:nvSpPr>
      <dsp:spPr>
        <a:xfrm rot="5400000">
          <a:off x="4388346" y="-79268"/>
          <a:ext cx="1165328" cy="4678597"/>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s-CO" sz="2100" b="1" kern="1200" dirty="0"/>
            <a:t>Obras con Saldo Pedagógico</a:t>
          </a:r>
        </a:p>
        <a:p>
          <a:pPr marL="228600" lvl="1" indent="-228600" algn="l" defTabSz="933450">
            <a:lnSpc>
              <a:spcPct val="90000"/>
            </a:lnSpc>
            <a:spcBef>
              <a:spcPct val="0"/>
            </a:spcBef>
            <a:spcAft>
              <a:spcPct val="15000"/>
            </a:spcAft>
            <a:buChar char="•"/>
          </a:pPr>
          <a:r>
            <a:rPr lang="es-ES" sz="2100" kern="1200" dirty="0"/>
            <a:t>Brindar más apoyo a las Juntas de Acción Comunal</a:t>
          </a:r>
          <a:endParaRPr lang="es-CO" sz="2100" kern="1200" dirty="0"/>
        </a:p>
      </dsp:txBody>
      <dsp:txXfrm rot="-5400000">
        <a:off x="2631712" y="1734253"/>
        <a:ext cx="4621710" cy="1051554"/>
      </dsp:txXfrm>
    </dsp:sp>
    <dsp:sp modelId="{105540A2-5295-4F68-9CFA-95C128755430}">
      <dsp:nvSpPr>
        <dsp:cNvPr id="0" name=""/>
        <dsp:cNvSpPr/>
      </dsp:nvSpPr>
      <dsp:spPr>
        <a:xfrm>
          <a:off x="0" y="1531700"/>
          <a:ext cx="2631711" cy="1456660"/>
        </a:xfrm>
        <a:prstGeom prst="roundRect">
          <a:avLst/>
        </a:prstGeom>
        <a:solidFill>
          <a:srgbClr val="23B4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s-CO" sz="2500" kern="1200" dirty="0"/>
            <a:t>1182 d</a:t>
          </a:r>
        </a:p>
        <a:p>
          <a:pPr marL="0" lvl="0" indent="0" algn="ctr" defTabSz="1111250">
            <a:lnSpc>
              <a:spcPct val="90000"/>
            </a:lnSpc>
            <a:spcBef>
              <a:spcPct val="0"/>
            </a:spcBef>
            <a:spcAft>
              <a:spcPct val="35000"/>
            </a:spcAft>
            <a:buNone/>
          </a:pPr>
          <a:r>
            <a:rPr lang="es-CO" sz="2500" kern="1200" dirty="0"/>
            <a:t>Michael Cruz</a:t>
          </a:r>
        </a:p>
      </dsp:txBody>
      <dsp:txXfrm>
        <a:off x="71108" y="1602808"/>
        <a:ext cx="2489495" cy="1314444"/>
      </dsp:txXfrm>
    </dsp:sp>
    <dsp:sp modelId="{D73C37BC-87E5-4E69-9631-21F0A95507B0}">
      <dsp:nvSpPr>
        <dsp:cNvPr id="0" name=""/>
        <dsp:cNvSpPr/>
      </dsp:nvSpPr>
      <dsp:spPr>
        <a:xfrm rot="5400000">
          <a:off x="4388346" y="1450224"/>
          <a:ext cx="1165328" cy="4678597"/>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77900">
            <a:lnSpc>
              <a:spcPct val="90000"/>
            </a:lnSpc>
            <a:spcBef>
              <a:spcPct val="0"/>
            </a:spcBef>
            <a:spcAft>
              <a:spcPct val="15000"/>
            </a:spcAft>
            <a:buChar char="•"/>
          </a:pPr>
          <a:r>
            <a:rPr lang="es-CO" sz="2200" b="1" kern="1200" dirty="0">
              <a:solidFill>
                <a:prstClr val="black">
                  <a:hueOff val="0"/>
                  <a:satOff val="0"/>
                  <a:lumOff val="0"/>
                  <a:alphaOff val="0"/>
                </a:prstClr>
              </a:solidFill>
              <a:latin typeface="Calibri"/>
              <a:ea typeface="+mn-ea"/>
              <a:cs typeface="+mn-cs"/>
            </a:rPr>
            <a:t>Obras con Saldo Pedagógico</a:t>
          </a:r>
        </a:p>
        <a:p>
          <a:pPr marL="228600" lvl="1" indent="-228600" algn="l" defTabSz="977900">
            <a:lnSpc>
              <a:spcPct val="90000"/>
            </a:lnSpc>
            <a:spcBef>
              <a:spcPct val="0"/>
            </a:spcBef>
            <a:spcAft>
              <a:spcPct val="15000"/>
            </a:spcAft>
            <a:buChar char="•"/>
          </a:pPr>
          <a:r>
            <a:rPr lang="es-ES" sz="2200" kern="1200" dirty="0">
              <a:solidFill>
                <a:prstClr val="black">
                  <a:hueOff val="0"/>
                  <a:satOff val="0"/>
                  <a:lumOff val="0"/>
                  <a:alphaOff val="0"/>
                </a:prstClr>
              </a:solidFill>
              <a:latin typeface="Calibri"/>
              <a:ea typeface="+mn-ea"/>
              <a:cs typeface="+mn-cs"/>
            </a:rPr>
            <a:t>Tener la participación de la comunidad para todos los proyectos que se encuentren en contexto</a:t>
          </a:r>
          <a:endParaRPr lang="es-CO" sz="2200" kern="1200" dirty="0">
            <a:solidFill>
              <a:prstClr val="black">
                <a:hueOff val="0"/>
                <a:satOff val="0"/>
                <a:lumOff val="0"/>
                <a:alphaOff val="0"/>
              </a:prstClr>
            </a:solidFill>
            <a:latin typeface="Calibri"/>
            <a:ea typeface="+mn-ea"/>
            <a:cs typeface="+mn-cs"/>
          </a:endParaRPr>
        </a:p>
      </dsp:txBody>
      <dsp:txXfrm rot="-5400000">
        <a:off x="2631712" y="3263746"/>
        <a:ext cx="4621710" cy="1051554"/>
      </dsp:txXfrm>
    </dsp:sp>
    <dsp:sp modelId="{2B850641-49E9-452A-92C1-3F3900D2D41B}">
      <dsp:nvSpPr>
        <dsp:cNvPr id="0" name=""/>
        <dsp:cNvSpPr/>
      </dsp:nvSpPr>
      <dsp:spPr>
        <a:xfrm>
          <a:off x="0" y="3061193"/>
          <a:ext cx="2631711" cy="14566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s-CO" sz="2500" kern="1200" dirty="0"/>
            <a:t>136501</a:t>
          </a:r>
        </a:p>
        <a:p>
          <a:pPr marL="0" lvl="0" indent="0" algn="ctr" defTabSz="1111250">
            <a:lnSpc>
              <a:spcPct val="90000"/>
            </a:lnSpc>
            <a:spcBef>
              <a:spcPct val="0"/>
            </a:spcBef>
            <a:spcAft>
              <a:spcPct val="35000"/>
            </a:spcAft>
            <a:buNone/>
          </a:pPr>
          <a:r>
            <a:rPr lang="es-CO" sz="2500" kern="1200" dirty="0"/>
            <a:t>NICOLÁS MONCALEANO</a:t>
          </a:r>
        </a:p>
      </dsp:txBody>
      <dsp:txXfrm>
        <a:off x="71108" y="3132301"/>
        <a:ext cx="2489495" cy="13144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DE55B-0D70-48AC-BE99-5DCF910EE3BA}">
      <dsp:nvSpPr>
        <dsp:cNvPr id="0" name=""/>
        <dsp:cNvSpPr/>
      </dsp:nvSpPr>
      <dsp:spPr>
        <a:xfrm rot="5400000">
          <a:off x="4675914" y="-1799151"/>
          <a:ext cx="1214189" cy="512064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endParaRPr lang="es-CO" sz="1400" kern="1200" dirty="0"/>
        </a:p>
        <a:p>
          <a:pPr marL="114300" lvl="1" indent="-114300" algn="l" defTabSz="622300">
            <a:lnSpc>
              <a:spcPct val="90000"/>
            </a:lnSpc>
            <a:spcBef>
              <a:spcPct val="0"/>
            </a:spcBef>
            <a:spcAft>
              <a:spcPct val="15000"/>
            </a:spcAft>
            <a:buChar char="•"/>
          </a:pPr>
          <a:r>
            <a:rPr lang="es-ES" sz="1400" kern="1200" dirty="0"/>
            <a:t>Redes de líderes estudiantiles STEM. Dar más voz y participación a los jóvenes para que comprendan y participen en los desafíos y oportunidades de sus comunidades educativas y barrios.</a:t>
          </a:r>
          <a:endParaRPr lang="es-CO" sz="1400" kern="1200" dirty="0"/>
        </a:p>
      </dsp:txBody>
      <dsp:txXfrm rot="-5400000">
        <a:off x="2722689" y="213346"/>
        <a:ext cx="5061368" cy="1095645"/>
      </dsp:txXfrm>
    </dsp:sp>
    <dsp:sp modelId="{07CAC4D2-72C2-49C7-BE4E-EF3F18B26C8E}">
      <dsp:nvSpPr>
        <dsp:cNvPr id="0" name=""/>
        <dsp:cNvSpPr/>
      </dsp:nvSpPr>
      <dsp:spPr>
        <a:xfrm>
          <a:off x="0" y="2299"/>
          <a:ext cx="2722689" cy="151773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s-CO" sz="3400" kern="1200" dirty="0"/>
            <a:t>1841A</a:t>
          </a:r>
        </a:p>
        <a:p>
          <a:pPr marL="0" lvl="0" indent="0" algn="ctr" defTabSz="1511300">
            <a:lnSpc>
              <a:spcPct val="90000"/>
            </a:lnSpc>
            <a:spcBef>
              <a:spcPct val="0"/>
            </a:spcBef>
            <a:spcAft>
              <a:spcPct val="35000"/>
            </a:spcAft>
            <a:buNone/>
          </a:pPr>
          <a:r>
            <a:rPr lang="es-CO" sz="3400" kern="1200" dirty="0"/>
            <a:t>Ana </a:t>
          </a:r>
          <a:r>
            <a:rPr lang="es-CO" sz="3400" kern="1200" dirty="0" err="1"/>
            <a:t>Gualy</a:t>
          </a:r>
          <a:endParaRPr lang="es-CO" sz="3400" kern="1200" dirty="0"/>
        </a:p>
      </dsp:txBody>
      <dsp:txXfrm>
        <a:off x="74090" y="76389"/>
        <a:ext cx="2574509" cy="1369557"/>
      </dsp:txXfrm>
    </dsp:sp>
    <dsp:sp modelId="{9D1DE520-1107-4120-9AF2-03543838C1DD}">
      <dsp:nvSpPr>
        <dsp:cNvPr id="0" name=""/>
        <dsp:cNvSpPr/>
      </dsp:nvSpPr>
      <dsp:spPr>
        <a:xfrm rot="5400000">
          <a:off x="4833585" y="-205528"/>
          <a:ext cx="1214189" cy="512064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endParaRPr lang="es-CO" sz="1400" b="1" kern="1200" dirty="0"/>
        </a:p>
        <a:p>
          <a:pPr marL="114300" lvl="1" indent="-114300" algn="l" defTabSz="622300">
            <a:lnSpc>
              <a:spcPct val="90000"/>
            </a:lnSpc>
            <a:spcBef>
              <a:spcPct val="0"/>
            </a:spcBef>
            <a:spcAft>
              <a:spcPct val="15000"/>
            </a:spcAft>
            <a:buChar char="•"/>
          </a:pPr>
          <a:r>
            <a:rPr lang="es-ES" sz="1400" kern="1200" dirty="0"/>
            <a:t>Desarrollar programas de fortalecimiento y promoción para las organizaciones de la sociedad civil, tales como fundaciones, asociaciones y corporaciones, que permita fomentarlas como un actor corresponsable de la agenda pública de la ciudad</a:t>
          </a:r>
          <a:endParaRPr lang="es-CO" sz="1400" kern="1200" dirty="0"/>
        </a:p>
      </dsp:txBody>
      <dsp:txXfrm rot="-5400000">
        <a:off x="2880360" y="1806969"/>
        <a:ext cx="5061368" cy="1095645"/>
      </dsp:txXfrm>
    </dsp:sp>
    <dsp:sp modelId="{105540A2-5295-4F68-9CFA-95C128755430}">
      <dsp:nvSpPr>
        <dsp:cNvPr id="0" name=""/>
        <dsp:cNvSpPr/>
      </dsp:nvSpPr>
      <dsp:spPr>
        <a:xfrm>
          <a:off x="0" y="1595923"/>
          <a:ext cx="2880360" cy="1517737"/>
        </a:xfrm>
        <a:prstGeom prst="roundRect">
          <a:avLst/>
        </a:prstGeom>
        <a:solidFill>
          <a:srgbClr val="23B4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s-CO" sz="3400" kern="1200" dirty="0"/>
            <a:t>14721</a:t>
          </a:r>
        </a:p>
        <a:p>
          <a:pPr marL="0" lvl="0" indent="0" algn="ctr" defTabSz="1511300">
            <a:lnSpc>
              <a:spcPct val="90000"/>
            </a:lnSpc>
            <a:spcBef>
              <a:spcPct val="0"/>
            </a:spcBef>
            <a:spcAft>
              <a:spcPct val="35000"/>
            </a:spcAft>
            <a:buNone/>
          </a:pPr>
          <a:r>
            <a:rPr lang="es-CO" sz="3400" kern="1200" dirty="0"/>
            <a:t>Nicolás </a:t>
          </a:r>
          <a:r>
            <a:rPr lang="es-CO" sz="3400" kern="1200" dirty="0" err="1"/>
            <a:t>Florez</a:t>
          </a:r>
          <a:endParaRPr lang="es-CO" sz="3400" kern="1200" dirty="0"/>
        </a:p>
      </dsp:txBody>
      <dsp:txXfrm>
        <a:off x="74090" y="1670013"/>
        <a:ext cx="2732180" cy="1369557"/>
      </dsp:txXfrm>
    </dsp:sp>
    <dsp:sp modelId="{D73C37BC-87E5-4E69-9631-21F0A95507B0}">
      <dsp:nvSpPr>
        <dsp:cNvPr id="0" name=""/>
        <dsp:cNvSpPr/>
      </dsp:nvSpPr>
      <dsp:spPr>
        <a:xfrm rot="5400000">
          <a:off x="4833585" y="1388095"/>
          <a:ext cx="1214189" cy="5120640"/>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228600" lvl="1" indent="-228600" algn="l" defTabSz="977900">
            <a:lnSpc>
              <a:spcPct val="90000"/>
            </a:lnSpc>
            <a:spcBef>
              <a:spcPct val="0"/>
            </a:spcBef>
            <a:spcAft>
              <a:spcPct val="15000"/>
            </a:spcAft>
            <a:buNone/>
          </a:pPr>
          <a:r>
            <a:rPr lang="es-ES" sz="1600" kern="1200" dirty="0">
              <a:solidFill>
                <a:prstClr val="black">
                  <a:hueOff val="0"/>
                  <a:satOff val="0"/>
                  <a:lumOff val="0"/>
                  <a:alphaOff val="0"/>
                </a:prstClr>
              </a:solidFill>
              <a:latin typeface="Calibri"/>
              <a:ea typeface="+mn-ea"/>
              <a:cs typeface="+mn-cs"/>
            </a:rPr>
            <a:t>	Respecto al componente 8 sobre la Participación Social Incidente, se requiere:</a:t>
          </a:r>
          <a:endParaRPr lang="es-CO" sz="2200" b="1" kern="1200" dirty="0">
            <a:solidFill>
              <a:prstClr val="black">
                <a:hueOff val="0"/>
                <a:satOff val="0"/>
                <a:lumOff val="0"/>
                <a:alphaOff val="0"/>
              </a:prstClr>
            </a:solidFill>
            <a:latin typeface="Calibri"/>
            <a:ea typeface="+mn-ea"/>
            <a:cs typeface="+mn-cs"/>
          </a:endParaRPr>
        </a:p>
        <a:p>
          <a:pPr marL="228600" lvl="1" indent="-228600" algn="l" defTabSz="977900">
            <a:lnSpc>
              <a:spcPct val="90000"/>
            </a:lnSpc>
            <a:spcBef>
              <a:spcPct val="0"/>
            </a:spcBef>
            <a:spcAft>
              <a:spcPct val="15000"/>
            </a:spcAft>
            <a:buChar char="•"/>
          </a:pPr>
          <a:r>
            <a:rPr lang="es-ES" sz="1600" kern="1200" dirty="0">
              <a:solidFill>
                <a:prstClr val="black">
                  <a:hueOff val="0"/>
                  <a:satOff val="0"/>
                  <a:lumOff val="0"/>
                  <a:alphaOff val="0"/>
                </a:prstClr>
              </a:solidFill>
              <a:latin typeface="Calibri"/>
              <a:ea typeface="+mn-ea"/>
              <a:cs typeface="+mn-cs"/>
            </a:rPr>
            <a:t>1) Promoción y garantía de la participación de la población con discapacidad en el nivel decisorio de Planeación Distrital mediante acciones administrativas.</a:t>
          </a:r>
          <a:endParaRPr lang="es-CO" sz="1600" kern="1200" dirty="0">
            <a:solidFill>
              <a:prstClr val="black">
                <a:hueOff val="0"/>
                <a:satOff val="0"/>
                <a:lumOff val="0"/>
                <a:alphaOff val="0"/>
              </a:prstClr>
            </a:solidFill>
            <a:latin typeface="Calibri"/>
            <a:ea typeface="+mn-ea"/>
            <a:cs typeface="+mn-cs"/>
          </a:endParaRPr>
        </a:p>
      </dsp:txBody>
      <dsp:txXfrm rot="-5400000">
        <a:off x="2880360" y="3400592"/>
        <a:ext cx="5061368" cy="1095645"/>
      </dsp:txXfrm>
    </dsp:sp>
    <dsp:sp modelId="{2B850641-49E9-452A-92C1-3F3900D2D41B}">
      <dsp:nvSpPr>
        <dsp:cNvPr id="0" name=""/>
        <dsp:cNvSpPr/>
      </dsp:nvSpPr>
      <dsp:spPr>
        <a:xfrm>
          <a:off x="0" y="3189547"/>
          <a:ext cx="2880360" cy="151773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s-CO" sz="3400" kern="1200" dirty="0"/>
            <a:t>147816AH</a:t>
          </a:r>
        </a:p>
        <a:p>
          <a:pPr marL="0" lvl="0" indent="0" algn="ctr" defTabSz="1511300">
            <a:lnSpc>
              <a:spcPct val="90000"/>
            </a:lnSpc>
            <a:spcBef>
              <a:spcPct val="0"/>
            </a:spcBef>
            <a:spcAft>
              <a:spcPct val="35000"/>
            </a:spcAft>
            <a:buNone/>
          </a:pPr>
          <a:r>
            <a:rPr lang="es-CO" sz="3400" kern="1200" dirty="0"/>
            <a:t>David </a:t>
          </a:r>
          <a:r>
            <a:rPr lang="es-CO" sz="3400" kern="1200" dirty="0" err="1"/>
            <a:t>jojoa</a:t>
          </a:r>
          <a:endParaRPr lang="es-CO" sz="3400" kern="1200" dirty="0"/>
        </a:p>
      </dsp:txBody>
      <dsp:txXfrm>
        <a:off x="74090" y="3263637"/>
        <a:ext cx="2732180" cy="13695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DE55B-0D70-48AC-BE99-5DCF910EE3BA}">
      <dsp:nvSpPr>
        <dsp:cNvPr id="0" name=""/>
        <dsp:cNvSpPr/>
      </dsp:nvSpPr>
      <dsp:spPr>
        <a:xfrm rot="5400000">
          <a:off x="4251894" y="-1593268"/>
          <a:ext cx="2448323" cy="563661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endParaRPr lang="es-CO" sz="2000" kern="1200" dirty="0"/>
        </a:p>
        <a:p>
          <a:pPr marL="228600" lvl="1" indent="-228600" algn="l" defTabSz="889000">
            <a:lnSpc>
              <a:spcPct val="90000"/>
            </a:lnSpc>
            <a:spcBef>
              <a:spcPct val="0"/>
            </a:spcBef>
            <a:spcAft>
              <a:spcPct val="15000"/>
            </a:spcAft>
            <a:buChar char="•"/>
          </a:pPr>
          <a:r>
            <a:rPr lang="es-ES" sz="2000" kern="1200" dirty="0"/>
            <a:t>Alcalde, es necesario mejorar el acceso a la participación ciudadana para que las personas puedan realmente incidir en la formulación de políticas públicas. No sólo tener en cuenta organizaciones, sino vincular empresas privadas, asociaciones, fundaciones y grupos de interés …..</a:t>
          </a:r>
          <a:endParaRPr lang="es-CO" sz="2000" kern="1200" dirty="0"/>
        </a:p>
      </dsp:txBody>
      <dsp:txXfrm rot="-5400000">
        <a:off x="2657749" y="120394"/>
        <a:ext cx="5517097" cy="2209289"/>
      </dsp:txXfrm>
    </dsp:sp>
    <dsp:sp modelId="{07CAC4D2-72C2-49C7-BE4E-EF3F18B26C8E}">
      <dsp:nvSpPr>
        <dsp:cNvPr id="0" name=""/>
        <dsp:cNvSpPr/>
      </dsp:nvSpPr>
      <dsp:spPr>
        <a:xfrm>
          <a:off x="0" y="49299"/>
          <a:ext cx="2657749" cy="2351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s-CO" sz="3800" kern="1200" dirty="0"/>
            <a:t>13535</a:t>
          </a:r>
        </a:p>
        <a:p>
          <a:pPr marL="0" lvl="0" indent="0" algn="ctr" defTabSz="1689100">
            <a:lnSpc>
              <a:spcPct val="90000"/>
            </a:lnSpc>
            <a:spcBef>
              <a:spcPct val="0"/>
            </a:spcBef>
            <a:spcAft>
              <a:spcPct val="35000"/>
            </a:spcAft>
            <a:buNone/>
          </a:pPr>
          <a:r>
            <a:rPr lang="es-CO" sz="3800" kern="1200" dirty="0"/>
            <a:t>Juan Pablo Serna</a:t>
          </a:r>
        </a:p>
      </dsp:txBody>
      <dsp:txXfrm>
        <a:off x="114790" y="164089"/>
        <a:ext cx="2428169" cy="2121900"/>
      </dsp:txXfrm>
    </dsp:sp>
    <dsp:sp modelId="{64F588D8-AE36-4902-8D70-DF1D4E7DDB46}">
      <dsp:nvSpPr>
        <dsp:cNvPr id="0" name=""/>
        <dsp:cNvSpPr/>
      </dsp:nvSpPr>
      <dsp:spPr>
        <a:xfrm rot="5400000">
          <a:off x="4700874" y="1087707"/>
          <a:ext cx="1881184" cy="5309616"/>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977900">
            <a:lnSpc>
              <a:spcPct val="90000"/>
            </a:lnSpc>
            <a:spcBef>
              <a:spcPct val="0"/>
            </a:spcBef>
            <a:spcAft>
              <a:spcPct val="15000"/>
            </a:spcAft>
            <a:buChar char="•"/>
          </a:pPr>
          <a:r>
            <a:rPr lang="es-ES" sz="2000" kern="1200" dirty="0">
              <a:solidFill>
                <a:prstClr val="black">
                  <a:hueOff val="0"/>
                  <a:satOff val="0"/>
                  <a:lumOff val="0"/>
                  <a:alphaOff val="0"/>
                </a:prstClr>
              </a:solidFill>
              <a:latin typeface="Calibri"/>
              <a:ea typeface="+mn-ea"/>
              <a:cs typeface="+mn-cs"/>
            </a:rPr>
            <a:t>Mas cultura hace a las personas mas felices. Poner iniciativas de participación ciudadana con resultados reales que le devuelvan a la ciudad la fe en la alcaldía. Canales de diálogo sin tanta burocracia y con un lenguaje entendible..</a:t>
          </a:r>
          <a:endParaRPr lang="es-CO" sz="2000" kern="1200" dirty="0">
            <a:solidFill>
              <a:prstClr val="black">
                <a:hueOff val="0"/>
                <a:satOff val="0"/>
                <a:lumOff val="0"/>
                <a:alphaOff val="0"/>
              </a:prstClr>
            </a:solidFill>
            <a:latin typeface="Calibri"/>
            <a:ea typeface="+mn-ea"/>
            <a:cs typeface="+mn-cs"/>
          </a:endParaRPr>
        </a:p>
      </dsp:txBody>
      <dsp:txXfrm rot="-5400000">
        <a:off x="2986658" y="2893755"/>
        <a:ext cx="5217784" cy="1697520"/>
      </dsp:txXfrm>
    </dsp:sp>
    <dsp:sp modelId="{357ECF94-B7D6-44D9-B379-1E6832494892}">
      <dsp:nvSpPr>
        <dsp:cNvPr id="0" name=""/>
        <dsp:cNvSpPr/>
      </dsp:nvSpPr>
      <dsp:spPr>
        <a:xfrm>
          <a:off x="0" y="2566775"/>
          <a:ext cx="2986659" cy="2351480"/>
        </a:xfrm>
        <a:prstGeom prst="roundRect">
          <a:avLst/>
        </a:prstGeom>
        <a:solidFill>
          <a:srgbClr val="23B4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228600" algn="ctr" defTabSz="1733550">
            <a:lnSpc>
              <a:spcPct val="90000"/>
            </a:lnSpc>
            <a:spcBef>
              <a:spcPct val="0"/>
            </a:spcBef>
            <a:spcAft>
              <a:spcPct val="35000"/>
            </a:spcAft>
            <a:buNone/>
          </a:pPr>
          <a:r>
            <a:rPr lang="es-CO" sz="3900" kern="1200" dirty="0">
              <a:solidFill>
                <a:prstClr val="white"/>
              </a:solidFill>
              <a:latin typeface="Calibri"/>
              <a:ea typeface="+mn-ea"/>
              <a:cs typeface="+mn-cs"/>
            </a:rPr>
            <a:t>10205 NICOLAS MONCALEANO</a:t>
          </a:r>
        </a:p>
      </dsp:txBody>
      <dsp:txXfrm>
        <a:off x="114790" y="2681565"/>
        <a:ext cx="2757079" cy="212190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3CFFC-F41A-CF46-8999-6F3F71811A48}" type="datetimeFigureOut">
              <a:rPr lang="es-CO" smtClean="0"/>
              <a:t>10/12/2024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86194-CF14-024A-938F-A327B1EFC57E}" type="slidenum">
              <a:rPr lang="es-CO" smtClean="0"/>
              <a:t>‹Nº›</a:t>
            </a:fld>
            <a:endParaRPr lang="es-CO"/>
          </a:p>
        </p:txBody>
      </p:sp>
    </p:spTree>
    <p:extLst>
      <p:ext uri="{BB962C8B-B14F-4D97-AF65-F5344CB8AC3E}">
        <p14:creationId xmlns:p14="http://schemas.microsoft.com/office/powerpoint/2010/main" val="401249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6886194-CF14-024A-938F-A327B1EFC57E}" type="slidenum">
              <a:rPr lang="es-CO" smtClean="0"/>
              <a:t>8</a:t>
            </a:fld>
            <a:endParaRPr lang="es-CO"/>
          </a:p>
        </p:txBody>
      </p:sp>
    </p:spTree>
    <p:extLst>
      <p:ext uri="{BB962C8B-B14F-4D97-AF65-F5344CB8AC3E}">
        <p14:creationId xmlns:p14="http://schemas.microsoft.com/office/powerpoint/2010/main" val="307743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DE856A-8AB8-ACF4-9BDD-F3BC424530C1}"/>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C069EA66-0766-064F-A16D-B0B633D70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79A3A0CE-F431-C676-2D25-2317EE91FB91}"/>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5" name="Marcador de pie de página 4">
            <a:extLst>
              <a:ext uri="{FF2B5EF4-FFF2-40B4-BE49-F238E27FC236}">
                <a16:creationId xmlns:a16="http://schemas.microsoft.com/office/drawing/2014/main" id="{8E832626-AF17-ABDD-FF30-383E235FAB5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63C0C03-E499-D49F-6C88-DFA2E5023F26}"/>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2091751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9F6B86-3575-745C-CA8F-005746021077}"/>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E0407432-FD3E-65E1-8C57-973E56AEF639}"/>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F1F15654-0FF0-1C3D-59D2-4CF4C96A607E}"/>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5" name="Marcador de pie de página 4">
            <a:extLst>
              <a:ext uri="{FF2B5EF4-FFF2-40B4-BE49-F238E27FC236}">
                <a16:creationId xmlns:a16="http://schemas.microsoft.com/office/drawing/2014/main" id="{DA824E0A-C54A-FDEA-566D-3A154496CD5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768CAB6-62B2-1927-3F9C-A8E3EB2B17F9}"/>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160816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297D51C-3DEE-ED21-145E-C19FA1F11EA8}"/>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9E66A84E-E420-E610-A19C-754FE383AF5A}"/>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7636B763-586F-9BF1-6F4E-A19D3B113CC9}"/>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5" name="Marcador de pie de página 4">
            <a:extLst>
              <a:ext uri="{FF2B5EF4-FFF2-40B4-BE49-F238E27FC236}">
                <a16:creationId xmlns:a16="http://schemas.microsoft.com/office/drawing/2014/main" id="{E351D568-CBC0-6CD6-CD0B-01B1BC1D3F7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147BBF4-2A72-5B93-3757-1A31A0F20DEB}"/>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3835917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ECD9B-A604-44AC-F26D-91895D8EF272}"/>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BC806405-5AF9-876E-4BE0-A9D88C74F79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A41EA1ED-1C0C-755D-72D0-317394DF68AB}"/>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5" name="Marcador de pie de página 4">
            <a:extLst>
              <a:ext uri="{FF2B5EF4-FFF2-40B4-BE49-F238E27FC236}">
                <a16:creationId xmlns:a16="http://schemas.microsoft.com/office/drawing/2014/main" id="{ED24FB0C-829C-AE8A-B71A-8450AB03412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E99551C-30F0-48A2-831F-C282DF74B126}"/>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1577068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32CECA-9918-36DB-1AB1-4565D4C341A7}"/>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2A0739EF-4A4A-D862-1D8C-6DC307E53A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AFBD0FCF-57FB-1B90-F9F3-6969C8305100}"/>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5" name="Marcador de pie de página 4">
            <a:extLst>
              <a:ext uri="{FF2B5EF4-FFF2-40B4-BE49-F238E27FC236}">
                <a16:creationId xmlns:a16="http://schemas.microsoft.com/office/drawing/2014/main" id="{F41B3F19-3D5C-FD5D-AEED-440B4C51CB5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971DCAE-9D83-DC1A-AA1E-3B971E9DA244}"/>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81534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BA006-C577-8401-AE67-13D862E0FCB8}"/>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2633C86A-1DC3-29C4-D62D-8B880A2E862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B110E914-F6A2-0E1C-23A3-46171FEA2E61}"/>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D52440E1-C2E6-A635-862A-4D7A0615AD33}"/>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6" name="Marcador de pie de página 5">
            <a:extLst>
              <a:ext uri="{FF2B5EF4-FFF2-40B4-BE49-F238E27FC236}">
                <a16:creationId xmlns:a16="http://schemas.microsoft.com/office/drawing/2014/main" id="{1FE39F12-1FD6-8A34-EA39-E59D11E5E46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0A27FFD-B6BA-DC00-90FD-A89761F01546}"/>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857496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35AA3A-AD5F-41F6-A47F-9300C436592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4F2AC595-52AD-AA98-7954-23F69B7D5C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926306C2-54C1-E1F5-A82D-DA7B48ED4BF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BBC42D04-3654-7D76-4B5A-021A45F8D3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534688C8-8E7A-410B-716B-12C8F55134B1}"/>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3B031E3D-7261-6307-F257-1ECB1507F3AD}"/>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8" name="Marcador de pie de página 7">
            <a:extLst>
              <a:ext uri="{FF2B5EF4-FFF2-40B4-BE49-F238E27FC236}">
                <a16:creationId xmlns:a16="http://schemas.microsoft.com/office/drawing/2014/main" id="{4CA141BC-77A6-56B8-934F-13ECDA96A9AD}"/>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17975217-C987-34A8-7DC4-A05AEE91D128}"/>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3062840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078A4A-D276-3A8D-AD9A-D370AB084C1D}"/>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D05D9B33-946B-5BB4-57E9-C0048B651585}"/>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4" name="Marcador de pie de página 3">
            <a:extLst>
              <a:ext uri="{FF2B5EF4-FFF2-40B4-BE49-F238E27FC236}">
                <a16:creationId xmlns:a16="http://schemas.microsoft.com/office/drawing/2014/main" id="{2D245111-8B92-9292-2688-53EA0A9825D4}"/>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A15C92C5-E3B2-01C1-7618-C172E3A7CC79}"/>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1025895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BE91EED-C1C2-27BB-251C-B7E73F76F19A}"/>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3" name="Marcador de pie de página 2">
            <a:extLst>
              <a:ext uri="{FF2B5EF4-FFF2-40B4-BE49-F238E27FC236}">
                <a16:creationId xmlns:a16="http://schemas.microsoft.com/office/drawing/2014/main" id="{29BEBB37-F3CC-3625-3235-B114AED23504}"/>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1C169FB8-73E2-D57F-C6A0-A3676D312820}"/>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261219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E24484-4E05-B847-2F24-13086558ADA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22CFCB77-9CD9-FE29-D495-0BB71C0EDB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ED45CE66-D013-FDD1-A739-52A466E4D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990566D1-42FB-7256-2284-E2447E49441F}"/>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6" name="Marcador de pie de página 5">
            <a:extLst>
              <a:ext uri="{FF2B5EF4-FFF2-40B4-BE49-F238E27FC236}">
                <a16:creationId xmlns:a16="http://schemas.microsoft.com/office/drawing/2014/main" id="{A1069077-ADE5-886A-785D-DE05AD767BE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F7C3C21-34FA-C378-E90B-5F9C9E51A483}"/>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500002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D44B8-BCDA-ABDB-666B-13F984C885A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B640F4AE-D9E3-07C9-FF9A-B9B43DB8DE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AFC7B2CA-0C2C-67BB-E04F-6FD957CBA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75558DAD-C7A9-AA4B-ED01-9C5865D8B839}"/>
              </a:ext>
            </a:extLst>
          </p:cNvPr>
          <p:cNvSpPr>
            <a:spLocks noGrp="1"/>
          </p:cNvSpPr>
          <p:nvPr>
            <p:ph type="dt" sz="half" idx="10"/>
          </p:nvPr>
        </p:nvSpPr>
        <p:spPr/>
        <p:txBody>
          <a:bodyPr/>
          <a:lstStyle/>
          <a:p>
            <a:fld id="{863A42E7-A1EC-7F44-82A1-BF76E9648616}" type="datetimeFigureOut">
              <a:rPr lang="es-CO" smtClean="0"/>
              <a:t>10/12/2024</a:t>
            </a:fld>
            <a:endParaRPr lang="es-CO"/>
          </a:p>
        </p:txBody>
      </p:sp>
      <p:sp>
        <p:nvSpPr>
          <p:cNvPr id="6" name="Marcador de pie de página 5">
            <a:extLst>
              <a:ext uri="{FF2B5EF4-FFF2-40B4-BE49-F238E27FC236}">
                <a16:creationId xmlns:a16="http://schemas.microsoft.com/office/drawing/2014/main" id="{326231BD-133D-D311-6967-41E92D30E9B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E827738-7375-0DCD-93FA-B9F50C467A9C}"/>
              </a:ext>
            </a:extLst>
          </p:cNvPr>
          <p:cNvSpPr>
            <a:spLocks noGrp="1"/>
          </p:cNvSpPr>
          <p:nvPr>
            <p:ph type="sldNum" sz="quarter" idx="12"/>
          </p:nvPr>
        </p:nvSpPr>
        <p:spPr/>
        <p:txBody>
          <a:bodyPr/>
          <a:lstStyle/>
          <a:p>
            <a:fld id="{7920553E-4638-A249-8FFB-01AECEB2D2CF}" type="slidenum">
              <a:rPr lang="es-CO" smtClean="0"/>
              <a:t>‹Nº›</a:t>
            </a:fld>
            <a:endParaRPr lang="es-CO"/>
          </a:p>
        </p:txBody>
      </p:sp>
    </p:spTree>
    <p:extLst>
      <p:ext uri="{BB962C8B-B14F-4D97-AF65-F5344CB8AC3E}">
        <p14:creationId xmlns:p14="http://schemas.microsoft.com/office/powerpoint/2010/main" val="375586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EECE9BE-4C08-A4B8-8B81-469A5E24D8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FA9F05C-E35C-E8E5-3932-397319169C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7681D3A2-5786-16F9-0CCE-242D4252B9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A42E7-A1EC-7F44-82A1-BF76E9648616}" type="datetimeFigureOut">
              <a:rPr lang="es-CO" smtClean="0"/>
              <a:t>10/12/2024</a:t>
            </a:fld>
            <a:endParaRPr lang="es-CO"/>
          </a:p>
        </p:txBody>
      </p:sp>
      <p:sp>
        <p:nvSpPr>
          <p:cNvPr id="5" name="Marcador de pie de página 4">
            <a:extLst>
              <a:ext uri="{FF2B5EF4-FFF2-40B4-BE49-F238E27FC236}">
                <a16:creationId xmlns:a16="http://schemas.microsoft.com/office/drawing/2014/main" id="{019A719B-BF4C-4AC1-5963-6F9069B3C6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A03DFF67-3728-2009-7454-AEFA22E289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0553E-4638-A249-8FFB-01AECEB2D2CF}" type="slidenum">
              <a:rPr lang="es-CO" smtClean="0"/>
              <a:t>‹Nº›</a:t>
            </a:fld>
            <a:endParaRPr lang="es-CO"/>
          </a:p>
        </p:txBody>
      </p:sp>
    </p:spTree>
    <p:extLst>
      <p:ext uri="{BB962C8B-B14F-4D97-AF65-F5344CB8AC3E}">
        <p14:creationId xmlns:p14="http://schemas.microsoft.com/office/powerpoint/2010/main" val="3731583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emf"/><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mp4"/><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6" Type="http://schemas.openxmlformats.org/officeDocument/2006/relationships/image" Target="../media/image19.svg"/><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01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3">
            <a:extLst>
              <a:ext uri="{FF2B5EF4-FFF2-40B4-BE49-F238E27FC236}">
                <a16:creationId xmlns:a16="http://schemas.microsoft.com/office/drawing/2014/main" id="{15F6C388-FBB5-E14F-2C08-C39043F47FAD}"/>
              </a:ext>
            </a:extLst>
          </p:cNvPr>
          <p:cNvSpPr txBox="1">
            <a:spLocks/>
          </p:cNvSpPr>
          <p:nvPr/>
        </p:nvSpPr>
        <p:spPr>
          <a:xfrm>
            <a:off x="1894638" y="-18692"/>
            <a:ext cx="855797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4000" b="1" dirty="0">
                <a:solidFill>
                  <a:srgbClr val="CE3911"/>
                </a:solidFill>
                <a:latin typeface="Arial" panose="020B0604020202020204" pitchFamily="34" charset="0"/>
                <a:ea typeface="+mn-ea"/>
                <a:cs typeface="Arial" panose="020B0604020202020204" pitchFamily="34" charset="0"/>
              </a:rPr>
              <a:t>ORGANIZACIONES SOCIALES</a:t>
            </a:r>
          </a:p>
        </p:txBody>
      </p:sp>
      <p:pic>
        <p:nvPicPr>
          <p:cNvPr id="4" name="Imagen 3">
            <a:extLst>
              <a:ext uri="{FF2B5EF4-FFF2-40B4-BE49-F238E27FC236}">
                <a16:creationId xmlns:a16="http://schemas.microsoft.com/office/drawing/2014/main" id="{F05F3A1B-9FDB-E295-EB1E-7247FB3FD57C}"/>
              </a:ext>
            </a:extLst>
          </p:cNvPr>
          <p:cNvPicPr>
            <a:picLocks noChangeAspect="1"/>
          </p:cNvPicPr>
          <p:nvPr/>
        </p:nvPicPr>
        <p:blipFill rotWithShape="1">
          <a:blip r:embed="rId3"/>
          <a:srcRect b="7864"/>
          <a:stretch/>
        </p:blipFill>
        <p:spPr>
          <a:xfrm>
            <a:off x="838877" y="777608"/>
            <a:ext cx="1842224" cy="1381668"/>
          </a:xfrm>
          <a:prstGeom prst="rect">
            <a:avLst/>
          </a:prstGeom>
        </p:spPr>
      </p:pic>
      <p:sp>
        <p:nvSpPr>
          <p:cNvPr id="5" name="Título 3">
            <a:extLst>
              <a:ext uri="{FF2B5EF4-FFF2-40B4-BE49-F238E27FC236}">
                <a16:creationId xmlns:a16="http://schemas.microsoft.com/office/drawing/2014/main" id="{BED89CBC-A76D-B749-685F-5ADCE26C0515}"/>
              </a:ext>
            </a:extLst>
          </p:cNvPr>
          <p:cNvSpPr txBox="1">
            <a:spLocks/>
          </p:cNvSpPr>
          <p:nvPr/>
        </p:nvSpPr>
        <p:spPr>
          <a:xfrm>
            <a:off x="667672" y="2251968"/>
            <a:ext cx="218463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Adulto Mayor </a:t>
            </a:r>
          </a:p>
        </p:txBody>
      </p:sp>
      <p:sp>
        <p:nvSpPr>
          <p:cNvPr id="7" name="Título 3">
            <a:extLst>
              <a:ext uri="{FF2B5EF4-FFF2-40B4-BE49-F238E27FC236}">
                <a16:creationId xmlns:a16="http://schemas.microsoft.com/office/drawing/2014/main" id="{D7FD590B-755D-0BCB-6347-E88FA4AC1C54}"/>
              </a:ext>
            </a:extLst>
          </p:cNvPr>
          <p:cNvSpPr txBox="1">
            <a:spLocks/>
          </p:cNvSpPr>
          <p:nvPr/>
        </p:nvSpPr>
        <p:spPr>
          <a:xfrm>
            <a:off x="3509877" y="2280960"/>
            <a:ext cx="173955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Niñez</a:t>
            </a:r>
          </a:p>
        </p:txBody>
      </p:sp>
      <p:pic>
        <p:nvPicPr>
          <p:cNvPr id="1026" name="Picture 2" descr="Cuál es el panorama de la niñez en Colombia? ¿En qué deberá trabajar el  próximo presidente? | Radio Nacional">
            <a:extLst>
              <a:ext uri="{FF2B5EF4-FFF2-40B4-BE49-F238E27FC236}">
                <a16:creationId xmlns:a16="http://schemas.microsoft.com/office/drawing/2014/main" id="{B8911ADC-17B4-FE77-E032-F28C09F69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382" y="786594"/>
            <a:ext cx="1854545" cy="1390909"/>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3">
            <a:extLst>
              <a:ext uri="{FF2B5EF4-FFF2-40B4-BE49-F238E27FC236}">
                <a16:creationId xmlns:a16="http://schemas.microsoft.com/office/drawing/2014/main" id="{0A3B411A-AB70-C03D-9A61-3DD66E9A3521}"/>
              </a:ext>
            </a:extLst>
          </p:cNvPr>
          <p:cNvSpPr txBox="1">
            <a:spLocks/>
          </p:cNvSpPr>
          <p:nvPr/>
        </p:nvSpPr>
        <p:spPr>
          <a:xfrm>
            <a:off x="6310587" y="2251094"/>
            <a:ext cx="173955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Migrantes</a:t>
            </a:r>
          </a:p>
        </p:txBody>
      </p:sp>
      <p:sp>
        <p:nvSpPr>
          <p:cNvPr id="10" name="Título 3">
            <a:extLst>
              <a:ext uri="{FF2B5EF4-FFF2-40B4-BE49-F238E27FC236}">
                <a16:creationId xmlns:a16="http://schemas.microsoft.com/office/drawing/2014/main" id="{C18AD966-A2B1-9245-CA56-AC0C2035CA7D}"/>
              </a:ext>
            </a:extLst>
          </p:cNvPr>
          <p:cNvSpPr txBox="1">
            <a:spLocks/>
          </p:cNvSpPr>
          <p:nvPr/>
        </p:nvSpPr>
        <p:spPr>
          <a:xfrm>
            <a:off x="9242992" y="2268601"/>
            <a:ext cx="173955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Víctimas</a:t>
            </a:r>
          </a:p>
        </p:txBody>
      </p:sp>
      <p:pic>
        <p:nvPicPr>
          <p:cNvPr id="1028" name="Picture 4" descr="Más de cuatro millones de personas refugiadas y migrantes de Venezuela  luchan por cubrir sus necesidades básicas en las Américas | ACNUR">
            <a:extLst>
              <a:ext uri="{FF2B5EF4-FFF2-40B4-BE49-F238E27FC236}">
                <a16:creationId xmlns:a16="http://schemas.microsoft.com/office/drawing/2014/main" id="{4D0F39FC-66CA-3483-4B7D-C1B92858CD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209" y="760102"/>
            <a:ext cx="2098762" cy="13991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 combatiente del conflicto armado puede ser víctima?">
            <a:extLst>
              <a:ext uri="{FF2B5EF4-FFF2-40B4-BE49-F238E27FC236}">
                <a16:creationId xmlns:a16="http://schemas.microsoft.com/office/drawing/2014/main" id="{8644864A-8463-9971-436D-DE0848D882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9344" y="766086"/>
            <a:ext cx="2538568" cy="14114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é hace un abogado animalista? - Derechos de los Animales">
            <a:extLst>
              <a:ext uri="{FF2B5EF4-FFF2-40B4-BE49-F238E27FC236}">
                <a16:creationId xmlns:a16="http://schemas.microsoft.com/office/drawing/2014/main" id="{18F1A405-F610-1788-FA33-D88DD12813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796" y="2991274"/>
            <a:ext cx="1976654" cy="1111868"/>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3">
            <a:extLst>
              <a:ext uri="{FF2B5EF4-FFF2-40B4-BE49-F238E27FC236}">
                <a16:creationId xmlns:a16="http://schemas.microsoft.com/office/drawing/2014/main" id="{FD8E6688-A18C-056E-E89C-38B63AAD2C9C}"/>
              </a:ext>
            </a:extLst>
          </p:cNvPr>
          <p:cNvSpPr txBox="1">
            <a:spLocks/>
          </p:cNvSpPr>
          <p:nvPr/>
        </p:nvSpPr>
        <p:spPr>
          <a:xfrm>
            <a:off x="703472" y="4103142"/>
            <a:ext cx="218463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Animalista</a:t>
            </a:r>
          </a:p>
        </p:txBody>
      </p:sp>
      <p:sp>
        <p:nvSpPr>
          <p:cNvPr id="12" name="Título 3">
            <a:extLst>
              <a:ext uri="{FF2B5EF4-FFF2-40B4-BE49-F238E27FC236}">
                <a16:creationId xmlns:a16="http://schemas.microsoft.com/office/drawing/2014/main" id="{54B71489-A385-F3A6-9866-CAD37D9A6FF9}"/>
              </a:ext>
            </a:extLst>
          </p:cNvPr>
          <p:cNvSpPr txBox="1">
            <a:spLocks/>
          </p:cNvSpPr>
          <p:nvPr/>
        </p:nvSpPr>
        <p:spPr>
          <a:xfrm>
            <a:off x="6602975" y="4110163"/>
            <a:ext cx="218463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Ambientalista</a:t>
            </a:r>
          </a:p>
        </p:txBody>
      </p:sp>
      <p:sp>
        <p:nvSpPr>
          <p:cNvPr id="13" name="Título 3">
            <a:extLst>
              <a:ext uri="{FF2B5EF4-FFF2-40B4-BE49-F238E27FC236}">
                <a16:creationId xmlns:a16="http://schemas.microsoft.com/office/drawing/2014/main" id="{768FD93F-0520-3ACB-6CB3-BBE0E2F5A9C9}"/>
              </a:ext>
            </a:extLst>
          </p:cNvPr>
          <p:cNvSpPr txBox="1">
            <a:spLocks/>
          </p:cNvSpPr>
          <p:nvPr/>
        </p:nvSpPr>
        <p:spPr>
          <a:xfrm>
            <a:off x="3108438" y="4110163"/>
            <a:ext cx="311422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Movilidad Sostenible</a:t>
            </a:r>
          </a:p>
        </p:txBody>
      </p:sp>
      <p:sp>
        <p:nvSpPr>
          <p:cNvPr id="14" name="Título 3">
            <a:extLst>
              <a:ext uri="{FF2B5EF4-FFF2-40B4-BE49-F238E27FC236}">
                <a16:creationId xmlns:a16="http://schemas.microsoft.com/office/drawing/2014/main" id="{9951F835-A68B-583B-7F8E-A2D5E02BB5A9}"/>
              </a:ext>
            </a:extLst>
          </p:cNvPr>
          <p:cNvSpPr txBox="1">
            <a:spLocks/>
          </p:cNvSpPr>
          <p:nvPr/>
        </p:nvSpPr>
        <p:spPr>
          <a:xfrm>
            <a:off x="9305916" y="4110163"/>
            <a:ext cx="218463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Discapacidad</a:t>
            </a:r>
          </a:p>
        </p:txBody>
      </p:sp>
      <p:pic>
        <p:nvPicPr>
          <p:cNvPr id="1034" name="Picture 10" descr="Movilidad Sostenible – Conversápolis">
            <a:extLst>
              <a:ext uri="{FF2B5EF4-FFF2-40B4-BE49-F238E27FC236}">
                <a16:creationId xmlns:a16="http://schemas.microsoft.com/office/drawing/2014/main" id="{0364A4A2-06E2-B5D1-209A-041E0D5CCF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649" y="2991275"/>
            <a:ext cx="1667802" cy="11118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Cundinamarca, ambientalista de corazón">
            <a:extLst>
              <a:ext uri="{FF2B5EF4-FFF2-40B4-BE49-F238E27FC236}">
                <a16:creationId xmlns:a16="http://schemas.microsoft.com/office/drawing/2014/main" id="{20F4D15D-E414-C577-D21D-DE5A2939DD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0757" y="2908388"/>
            <a:ext cx="2136489" cy="12017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9BCB51A-2650-ED6B-E16C-225694EE00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31944" y="2895922"/>
            <a:ext cx="1932575" cy="1288383"/>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3">
            <a:extLst>
              <a:ext uri="{FF2B5EF4-FFF2-40B4-BE49-F238E27FC236}">
                <a16:creationId xmlns:a16="http://schemas.microsoft.com/office/drawing/2014/main" id="{1EFE24CD-B852-420F-E86D-0237FF21D0A7}"/>
              </a:ext>
            </a:extLst>
          </p:cNvPr>
          <p:cNvSpPr txBox="1">
            <a:spLocks/>
          </p:cNvSpPr>
          <p:nvPr/>
        </p:nvSpPr>
        <p:spPr>
          <a:xfrm>
            <a:off x="457445" y="6290918"/>
            <a:ext cx="251527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Mujer y Genero</a:t>
            </a:r>
          </a:p>
        </p:txBody>
      </p:sp>
      <p:sp>
        <p:nvSpPr>
          <p:cNvPr id="16" name="Título 3">
            <a:extLst>
              <a:ext uri="{FF2B5EF4-FFF2-40B4-BE49-F238E27FC236}">
                <a16:creationId xmlns:a16="http://schemas.microsoft.com/office/drawing/2014/main" id="{60180BD8-5F7A-CBCF-0234-4D535EF63DE3}"/>
              </a:ext>
            </a:extLst>
          </p:cNvPr>
          <p:cNvSpPr txBox="1">
            <a:spLocks/>
          </p:cNvSpPr>
          <p:nvPr/>
        </p:nvSpPr>
        <p:spPr>
          <a:xfrm>
            <a:off x="3392290" y="6303581"/>
            <a:ext cx="251527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err="1">
                <a:solidFill>
                  <a:srgbClr val="CE3911"/>
                </a:solidFill>
                <a:latin typeface="Arial" panose="020B0604020202020204" pitchFamily="34" charset="0"/>
                <a:ea typeface="+mn-ea"/>
                <a:cs typeface="Arial" panose="020B0604020202020204" pitchFamily="34" charset="0"/>
              </a:rPr>
              <a:t>Étnias</a:t>
            </a:r>
            <a:endParaRPr lang="es-ES_tradnl" sz="2400" i="1" dirty="0">
              <a:solidFill>
                <a:srgbClr val="CE3911"/>
              </a:solidFill>
              <a:latin typeface="Arial" panose="020B0604020202020204" pitchFamily="34" charset="0"/>
              <a:ea typeface="+mn-ea"/>
              <a:cs typeface="Arial" panose="020B0604020202020204" pitchFamily="34" charset="0"/>
            </a:endParaRPr>
          </a:p>
        </p:txBody>
      </p:sp>
      <p:sp>
        <p:nvSpPr>
          <p:cNvPr id="17" name="Título 3">
            <a:extLst>
              <a:ext uri="{FF2B5EF4-FFF2-40B4-BE49-F238E27FC236}">
                <a16:creationId xmlns:a16="http://schemas.microsoft.com/office/drawing/2014/main" id="{19024282-83E7-4C9C-6F7B-8A3D697734FA}"/>
              </a:ext>
            </a:extLst>
          </p:cNvPr>
          <p:cNvSpPr txBox="1">
            <a:spLocks/>
          </p:cNvSpPr>
          <p:nvPr/>
        </p:nvSpPr>
        <p:spPr>
          <a:xfrm>
            <a:off x="6269433" y="6294339"/>
            <a:ext cx="251527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Jóvenes</a:t>
            </a:r>
          </a:p>
        </p:txBody>
      </p:sp>
      <p:sp>
        <p:nvSpPr>
          <p:cNvPr id="18" name="Título 3">
            <a:extLst>
              <a:ext uri="{FF2B5EF4-FFF2-40B4-BE49-F238E27FC236}">
                <a16:creationId xmlns:a16="http://schemas.microsoft.com/office/drawing/2014/main" id="{DDD8C98D-1ADA-B3B7-15A8-95A27AEF2138}"/>
              </a:ext>
            </a:extLst>
          </p:cNvPr>
          <p:cNvSpPr txBox="1">
            <a:spLocks/>
          </p:cNvSpPr>
          <p:nvPr/>
        </p:nvSpPr>
        <p:spPr>
          <a:xfrm>
            <a:off x="9146576" y="6263819"/>
            <a:ext cx="251527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2400" i="1" dirty="0">
                <a:solidFill>
                  <a:srgbClr val="CE3911"/>
                </a:solidFill>
                <a:latin typeface="Arial" panose="020B0604020202020204" pitchFamily="34" charset="0"/>
                <a:ea typeface="+mn-ea"/>
                <a:cs typeface="Arial" panose="020B0604020202020204" pitchFamily="34" charset="0"/>
              </a:rPr>
              <a:t>Cultura</a:t>
            </a:r>
          </a:p>
        </p:txBody>
      </p:sp>
      <p:pic>
        <p:nvPicPr>
          <p:cNvPr id="1042" name="Picture 18" descr="10 señales que delatan que eres una mujer fuerte (aún cuando no lo creas) |  Glamour">
            <a:extLst>
              <a:ext uri="{FF2B5EF4-FFF2-40B4-BE49-F238E27FC236}">
                <a16:creationId xmlns:a16="http://schemas.microsoft.com/office/drawing/2014/main" id="{B096231A-D7FB-7FA6-1F63-B3FA0ABA9C1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195" r="12447"/>
          <a:stretch/>
        </p:blipFill>
        <p:spPr bwMode="auto">
          <a:xfrm>
            <a:off x="675845" y="4818564"/>
            <a:ext cx="2184633" cy="14452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inorias-etnicas - Desarrollo Sostenible">
            <a:extLst>
              <a:ext uri="{FF2B5EF4-FFF2-40B4-BE49-F238E27FC236}">
                <a16:creationId xmlns:a16="http://schemas.microsoft.com/office/drawing/2014/main" id="{8DCEEF10-9A94-E0BC-483D-45A88B515C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7092" y="4895029"/>
            <a:ext cx="2515271" cy="140855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l 52% de los jóvenes colombianos no se siente representado por los  candidatos a la presidencia, revela estudio - Eje21">
            <a:extLst>
              <a:ext uri="{FF2B5EF4-FFF2-40B4-BE49-F238E27FC236}">
                <a16:creationId xmlns:a16="http://schemas.microsoft.com/office/drawing/2014/main" id="{31F9AEA6-C27B-CE98-CEBB-B48BB756A6D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405"/>
          <a:stretch/>
        </p:blipFill>
        <p:spPr bwMode="auto">
          <a:xfrm>
            <a:off x="6444814" y="4759654"/>
            <a:ext cx="2324530" cy="153126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La cultura colombiana se tomó la ciudad de Santo Domingo gracias a la  actividad “Ruta Carnavalera” | Embajada de Colombia">
            <a:extLst>
              <a:ext uri="{FF2B5EF4-FFF2-40B4-BE49-F238E27FC236}">
                <a16:creationId xmlns:a16="http://schemas.microsoft.com/office/drawing/2014/main" id="{F403266B-789E-47EF-8B2C-A68F342555C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1579" r="9153"/>
          <a:stretch/>
        </p:blipFill>
        <p:spPr bwMode="auto">
          <a:xfrm>
            <a:off x="9486699" y="4759919"/>
            <a:ext cx="1945736" cy="149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105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ítulo" descr="PLANTILLA DE PRESENTACIONES&#10;">
            <a:extLst>
              <a:ext uri="{FF2B5EF4-FFF2-40B4-BE49-F238E27FC236}">
                <a16:creationId xmlns:a16="http://schemas.microsoft.com/office/drawing/2014/main" id="{33E6EEDE-1AF1-4844-518E-50E6750B2A29}"/>
              </a:ext>
            </a:extLst>
          </p:cNvPr>
          <p:cNvSpPr txBox="1">
            <a:spLocks/>
          </p:cNvSpPr>
          <p:nvPr/>
        </p:nvSpPr>
        <p:spPr>
          <a:xfrm>
            <a:off x="6815390" y="3988960"/>
            <a:ext cx="4564070" cy="147732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spcBef>
                <a:spcPts val="0"/>
              </a:spcBef>
              <a:defRPr/>
            </a:pPr>
            <a:r>
              <a:rPr lang="es-ES_tradnl" sz="3000" b="1" dirty="0">
                <a:solidFill>
                  <a:srgbClr val="383838"/>
                </a:solidFill>
                <a:latin typeface="Arial" panose="020B0604020202020204" pitchFamily="34" charset="0"/>
                <a:ea typeface="+mn-ea"/>
                <a:cs typeface="Arial" panose="020B0604020202020204" pitchFamily="34" charset="0"/>
              </a:rPr>
              <a:t>Gerencias de Proyectos</a:t>
            </a:r>
            <a:br>
              <a:rPr lang="es-ES_tradnl" sz="3000" b="1" dirty="0">
                <a:solidFill>
                  <a:srgbClr val="383838"/>
                </a:solidFill>
                <a:latin typeface="Arial" panose="020B0604020202020204" pitchFamily="34" charset="0"/>
                <a:ea typeface="+mn-ea"/>
                <a:cs typeface="Arial" panose="020B0604020202020204" pitchFamily="34" charset="0"/>
              </a:rPr>
            </a:br>
            <a:r>
              <a:rPr lang="es-ES_tradnl" sz="3000" b="1" dirty="0">
                <a:solidFill>
                  <a:srgbClr val="383838"/>
                </a:solidFill>
                <a:latin typeface="Arial" panose="020B0604020202020204" pitchFamily="34" charset="0"/>
                <a:ea typeface="+mn-ea"/>
                <a:cs typeface="Arial" panose="020B0604020202020204" pitchFamily="34" charset="0"/>
              </a:rPr>
              <a:t>Gerencia de Escuelas</a:t>
            </a:r>
            <a:br>
              <a:rPr lang="es-ES_tradnl" sz="3000" b="1" dirty="0">
                <a:solidFill>
                  <a:srgbClr val="383838"/>
                </a:solidFill>
                <a:latin typeface="Arial" panose="020B0604020202020204" pitchFamily="34" charset="0"/>
                <a:ea typeface="+mn-ea"/>
                <a:cs typeface="Arial" panose="020B0604020202020204" pitchFamily="34" charset="0"/>
              </a:rPr>
            </a:br>
            <a:r>
              <a:rPr lang="es-ES_tradnl" sz="3000" b="1" dirty="0">
                <a:solidFill>
                  <a:srgbClr val="383838"/>
                </a:solidFill>
                <a:latin typeface="Arial" panose="020B0604020202020204" pitchFamily="34" charset="0"/>
                <a:ea typeface="+mn-ea"/>
                <a:cs typeface="Arial" panose="020B0604020202020204" pitchFamily="34" charset="0"/>
              </a:rPr>
              <a:t>Gerencia de Instancias</a:t>
            </a:r>
          </a:p>
        </p:txBody>
      </p:sp>
      <p:sp>
        <p:nvSpPr>
          <p:cNvPr id="4" name="Titulo" descr="PROPUESTA DE MANEJO&#10;IMAGEN INSTITUCIONAL&#10;">
            <a:extLst>
              <a:ext uri="{FF2B5EF4-FFF2-40B4-BE49-F238E27FC236}">
                <a16:creationId xmlns:a16="http://schemas.microsoft.com/office/drawing/2014/main" id="{ABDE089D-3214-8667-DAC3-83DF54BA7CD5}"/>
              </a:ext>
            </a:extLst>
          </p:cNvPr>
          <p:cNvSpPr txBox="1">
            <a:spLocks/>
          </p:cNvSpPr>
          <p:nvPr/>
        </p:nvSpPr>
        <p:spPr>
          <a:xfrm>
            <a:off x="1749120" y="736319"/>
            <a:ext cx="9743090"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_tradnl" sz="6000" b="1" i="0" u="none" strike="noStrike" kern="1200" cap="none" spc="0" normalizeH="0" baseline="0" noProof="0" dirty="0">
                <a:ln>
                  <a:noFill/>
                </a:ln>
                <a:solidFill>
                  <a:srgbClr val="383838"/>
                </a:solidFill>
                <a:effectLst/>
                <a:uLnTx/>
                <a:uFillTx/>
                <a:latin typeface="Arial" panose="020B0604020202020204" pitchFamily="34" charset="0"/>
                <a:ea typeface="+mn-ea"/>
                <a:cs typeface="Arial" panose="020B0604020202020204" pitchFamily="34" charset="0"/>
              </a:rPr>
              <a:t>SUBDIRECCIÓN DE PROMOCIÓN DE LA PARTICIPACIÓN</a:t>
            </a:r>
            <a:endParaRPr kumimoji="0" lang="es-ES_tradnl" sz="6000" b="1" i="0" u="none" strike="noStrike" kern="1200" cap="none" spc="0" normalizeH="0" baseline="0" noProof="0" dirty="0">
              <a:ln>
                <a:noFill/>
              </a:ln>
              <a:solidFill>
                <a:srgbClr val="CE391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3521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3">
            <a:extLst>
              <a:ext uri="{FF2B5EF4-FFF2-40B4-BE49-F238E27FC236}">
                <a16:creationId xmlns:a16="http://schemas.microsoft.com/office/drawing/2014/main" id="{7AD0B3EA-27CF-3633-C70A-EED5E7A5B413}"/>
              </a:ext>
            </a:extLst>
          </p:cNvPr>
          <p:cNvSpPr txBox="1">
            <a:spLocks/>
          </p:cNvSpPr>
          <p:nvPr/>
        </p:nvSpPr>
        <p:spPr>
          <a:xfrm>
            <a:off x="747712" y="508330"/>
            <a:ext cx="10696575"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s-ES_tradnl" sz="3300" b="1">
                <a:solidFill>
                  <a:srgbClr val="383838"/>
                </a:solidFill>
                <a:latin typeface="Arial" panose="020B0604020202020204" pitchFamily="34" charset="0"/>
                <a:ea typeface="+mn-ea"/>
                <a:cs typeface="Arial" panose="020B0604020202020204" pitchFamily="34" charset="0"/>
              </a:rPr>
              <a:t>Subdirección de Promoción de la Participación</a:t>
            </a:r>
            <a:endParaRPr lang="es-ES_tradnl" sz="3300" b="1" dirty="0">
              <a:solidFill>
                <a:srgbClr val="CE3911"/>
              </a:solidFill>
              <a:latin typeface="Arial" panose="020B0604020202020204" pitchFamily="34" charset="0"/>
              <a:ea typeface="+mn-ea"/>
              <a:cs typeface="Arial" panose="020B0604020202020204" pitchFamily="34" charset="0"/>
            </a:endParaRPr>
          </a:p>
        </p:txBody>
      </p:sp>
      <p:graphicFrame>
        <p:nvGraphicFramePr>
          <p:cNvPr id="3" name="Tabla 2">
            <a:extLst>
              <a:ext uri="{FF2B5EF4-FFF2-40B4-BE49-F238E27FC236}">
                <a16:creationId xmlns:a16="http://schemas.microsoft.com/office/drawing/2014/main" id="{79BE7BF7-553E-0FBB-0432-1B79013EB150}"/>
              </a:ext>
            </a:extLst>
          </p:cNvPr>
          <p:cNvGraphicFramePr>
            <a:graphicFrameLocks noGrp="1"/>
          </p:cNvGraphicFramePr>
          <p:nvPr>
            <p:extLst>
              <p:ext uri="{D42A27DB-BD31-4B8C-83A1-F6EECF244321}">
                <p14:modId xmlns:p14="http://schemas.microsoft.com/office/powerpoint/2010/main" val="992398410"/>
              </p:ext>
            </p:extLst>
          </p:nvPr>
        </p:nvGraphicFramePr>
        <p:xfrm>
          <a:off x="838199" y="1625147"/>
          <a:ext cx="10515600" cy="3819942"/>
        </p:xfrm>
        <a:graphic>
          <a:graphicData uri="http://schemas.openxmlformats.org/drawingml/2006/table">
            <a:tbl>
              <a:tblPr/>
              <a:tblGrid>
                <a:gridCol w="3091701">
                  <a:extLst>
                    <a:ext uri="{9D8B030D-6E8A-4147-A177-3AD203B41FA5}">
                      <a16:colId xmlns:a16="http://schemas.microsoft.com/office/drawing/2014/main" val="3825388940"/>
                    </a:ext>
                  </a:extLst>
                </a:gridCol>
                <a:gridCol w="2786347">
                  <a:extLst>
                    <a:ext uri="{9D8B030D-6E8A-4147-A177-3AD203B41FA5}">
                      <a16:colId xmlns:a16="http://schemas.microsoft.com/office/drawing/2014/main" val="3218953320"/>
                    </a:ext>
                  </a:extLst>
                </a:gridCol>
                <a:gridCol w="3091701">
                  <a:extLst>
                    <a:ext uri="{9D8B030D-6E8A-4147-A177-3AD203B41FA5}">
                      <a16:colId xmlns:a16="http://schemas.microsoft.com/office/drawing/2014/main" val="1604223507"/>
                    </a:ext>
                  </a:extLst>
                </a:gridCol>
                <a:gridCol w="1545851">
                  <a:extLst>
                    <a:ext uri="{9D8B030D-6E8A-4147-A177-3AD203B41FA5}">
                      <a16:colId xmlns:a16="http://schemas.microsoft.com/office/drawing/2014/main" val="1740797633"/>
                    </a:ext>
                  </a:extLst>
                </a:gridCol>
              </a:tblGrid>
              <a:tr h="393042">
                <a:tc>
                  <a:txBody>
                    <a:bodyPr/>
                    <a:lstStyle/>
                    <a:p>
                      <a:pPr algn="ctr" fontAlgn="ctr"/>
                      <a:r>
                        <a:rPr lang="es-CO" sz="1500" b="1" i="0" u="none" strike="noStrike" dirty="0">
                          <a:solidFill>
                            <a:schemeClr val="tx1"/>
                          </a:solidFill>
                          <a:effectLst/>
                          <a:latin typeface="Calibri" panose="020F0502020204030204" pitchFamily="34" charset="0"/>
                        </a:rPr>
                        <a:t>OBJETIVO PDD</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500" b="1" i="0" u="none" strike="noStrike" dirty="0">
                          <a:solidFill>
                            <a:schemeClr val="tx1"/>
                          </a:solidFill>
                          <a:effectLst/>
                          <a:latin typeface="Calibri" panose="020F0502020204030204" pitchFamily="34" charset="0"/>
                        </a:rPr>
                        <a:t>META PDD</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500" b="1" i="0" u="none" strike="noStrike" dirty="0">
                          <a:solidFill>
                            <a:schemeClr val="tx1"/>
                          </a:solidFill>
                          <a:effectLst/>
                          <a:latin typeface="Calibri" panose="020F0502020204030204" pitchFamily="34" charset="0"/>
                        </a:rPr>
                        <a:t>META IDPAC</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500" b="1" i="0" u="none" strike="noStrike" dirty="0">
                          <a:solidFill>
                            <a:schemeClr val="tx1"/>
                          </a:solidFill>
                          <a:effectLst/>
                          <a:latin typeface="Calibri" panose="020F0502020204030204" pitchFamily="34" charset="0"/>
                        </a:rPr>
                        <a:t>Actividad/proyecto de inversión</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extLst>
                  <a:ext uri="{0D108BD9-81ED-4DB2-BD59-A6C34878D82A}">
                    <a16:rowId xmlns:a16="http://schemas.microsoft.com/office/drawing/2014/main" val="887876695"/>
                  </a:ext>
                </a:extLst>
              </a:tr>
              <a:tr h="1358409">
                <a:tc rowSpan="3">
                  <a:txBody>
                    <a:bodyPr/>
                    <a:lstStyle/>
                    <a:p>
                      <a:pPr algn="ctr" fontAlgn="ctr"/>
                      <a:r>
                        <a:rPr lang="es-ES" sz="1500" b="0" i="0" u="none" strike="noStrike">
                          <a:solidFill>
                            <a:srgbClr val="000000"/>
                          </a:solidFill>
                          <a:effectLst/>
                          <a:latin typeface="Calibri" panose="020F0502020204030204" pitchFamily="34" charset="0"/>
                        </a:rPr>
                        <a:t>05 Bogotá Confía en su Gobierno</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s-ES" sz="1500" b="0" i="0" u="none" strike="noStrike" dirty="0">
                          <a:solidFill>
                            <a:srgbClr val="000000"/>
                          </a:solidFill>
                          <a:effectLst/>
                          <a:latin typeface="Calibri" panose="020F0502020204030204" pitchFamily="34" charset="0"/>
                        </a:rPr>
                        <a:t> ⁠415- Fomentar la participación ciudadana y el ambiente habilitante en la construcción de lo público, en articulación con las Organizaciones de la Sociedad Civil (OSC), Organismos Internacionales, Fondos de Desarrollo Local, entidades Distritales y del orden Nacional, empleando instrumentos técnicos, jurídicos y financieros.</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1500" b="0" i="0" u="none" strike="noStrike">
                          <a:solidFill>
                            <a:srgbClr val="000000"/>
                          </a:solidFill>
                          <a:effectLst/>
                          <a:latin typeface="Calibri" panose="020F0502020204030204" pitchFamily="34" charset="0"/>
                        </a:rPr>
                        <a:t>Elaborar 4 lineamientos con la metodología y cronograma para la implementación de los Presupuestos Participativos (GAB) </a:t>
                      </a:r>
                      <a:br>
                        <a:rPr lang="es-ES" sz="1500" b="0" i="0" u="none" strike="noStrike">
                          <a:solidFill>
                            <a:srgbClr val="000000"/>
                          </a:solidFill>
                          <a:effectLst/>
                          <a:latin typeface="Calibri" panose="020F0502020204030204" pitchFamily="34" charset="0"/>
                        </a:rPr>
                      </a:br>
                      <a:br>
                        <a:rPr lang="es-ES" sz="1500" b="0" i="0" u="none" strike="noStrike">
                          <a:solidFill>
                            <a:srgbClr val="000000"/>
                          </a:solidFill>
                          <a:effectLst/>
                          <a:latin typeface="Calibri" panose="020F0502020204030204" pitchFamily="34" charset="0"/>
                        </a:rPr>
                      </a:br>
                      <a:br>
                        <a:rPr lang="es-ES" sz="1500" b="0" i="0" u="none" strike="noStrike">
                          <a:solidFill>
                            <a:srgbClr val="000000"/>
                          </a:solidFill>
                          <a:effectLst/>
                          <a:latin typeface="Calibri" panose="020F0502020204030204" pitchFamily="34" charset="0"/>
                        </a:rPr>
                      </a:br>
                      <a:br>
                        <a:rPr lang="es-ES" sz="1500" b="0" i="0" u="none" strike="noStrike">
                          <a:solidFill>
                            <a:srgbClr val="000000"/>
                          </a:solidFill>
                          <a:effectLst/>
                          <a:latin typeface="Calibri" panose="020F0502020204030204" pitchFamily="34" charset="0"/>
                        </a:rPr>
                      </a:br>
                      <a:endParaRPr lang="es-ES" sz="1500" b="0" i="0" u="none" strike="noStrike">
                        <a:solidFill>
                          <a:srgbClr val="000000"/>
                        </a:solidFill>
                        <a:effectLst/>
                        <a:latin typeface="Calibri" panose="020F0502020204030204" pitchFamily="34" charset="0"/>
                      </a:endParaRPr>
                    </a:p>
                  </a:txBody>
                  <a:tcPr marL="6895" marR="6895" marT="68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s-ES" sz="1500" b="0" i="0" u="none" strike="noStrike">
                          <a:solidFill>
                            <a:srgbClr val="000000"/>
                          </a:solidFill>
                          <a:effectLst/>
                          <a:latin typeface="Calibri" panose="020F0502020204030204" pitchFamily="34" charset="0"/>
                        </a:rPr>
                        <a:t>8146-Construcción de Ciudadanía Activa Crece La Participación en el Territorio con Promoción, Información</a:t>
                      </a:r>
                      <a:br>
                        <a:rPr lang="es-ES" sz="1500" b="0" i="0" u="none" strike="noStrike">
                          <a:solidFill>
                            <a:srgbClr val="000000"/>
                          </a:solidFill>
                          <a:effectLst/>
                          <a:latin typeface="Calibri" panose="020F0502020204030204" pitchFamily="34" charset="0"/>
                        </a:rPr>
                      </a:br>
                      <a:r>
                        <a:rPr lang="es-ES" sz="1500" b="0" i="0" u="none" strike="noStrike">
                          <a:solidFill>
                            <a:srgbClr val="000000"/>
                          </a:solidFill>
                          <a:effectLst/>
                          <a:latin typeface="Calibri" panose="020F0502020204030204" pitchFamily="34" charset="0"/>
                        </a:rPr>
                        <a:t>e Innovación en Bogotá D.C.</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6363183"/>
                  </a:ext>
                </a:extLst>
              </a:tr>
              <a:tr h="413728">
                <a:tc vMerge="1">
                  <a:txBody>
                    <a:bodyPr/>
                    <a:lstStyle/>
                    <a:p>
                      <a:endParaRPr lang="es-CO"/>
                    </a:p>
                  </a:txBody>
                  <a:tcPr/>
                </a:tc>
                <a:tc vMerge="1">
                  <a:txBody>
                    <a:bodyPr/>
                    <a:lstStyle/>
                    <a:p>
                      <a:endParaRPr lang="es-CO"/>
                    </a:p>
                  </a:txBody>
                  <a:tcPr/>
                </a:tc>
                <a:tc>
                  <a:txBody>
                    <a:bodyPr/>
                    <a:lstStyle/>
                    <a:p>
                      <a:pPr algn="ctr" fontAlgn="b"/>
                      <a:r>
                        <a:rPr lang="es-ES" sz="1500" b="0" i="0" u="none" strike="noStrike">
                          <a:solidFill>
                            <a:srgbClr val="000000"/>
                          </a:solidFill>
                          <a:effectLst/>
                          <a:latin typeface="Calibri" panose="020F0502020204030204" pitchFamily="34" charset="0"/>
                        </a:rPr>
                        <a:t>Entregar 1,550 incentivos para estimular y promover la participación incidente ( SFOS)</a:t>
                      </a:r>
                    </a:p>
                  </a:txBody>
                  <a:tcPr marL="6895" marR="6895" marT="68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565045856"/>
                  </a:ext>
                </a:extLst>
              </a:tr>
              <a:tr h="827457">
                <a:tc vMerge="1">
                  <a:txBody>
                    <a:bodyPr/>
                    <a:lstStyle/>
                    <a:p>
                      <a:endParaRPr lang="es-CO"/>
                    </a:p>
                  </a:txBody>
                  <a:tcPr/>
                </a:tc>
                <a:tc vMerge="1">
                  <a:txBody>
                    <a:bodyPr/>
                    <a:lstStyle/>
                    <a:p>
                      <a:endParaRPr lang="es-CO"/>
                    </a:p>
                  </a:txBody>
                  <a:tcPr/>
                </a:tc>
                <a:tc>
                  <a:txBody>
                    <a:bodyPr/>
                    <a:lstStyle/>
                    <a:p>
                      <a:pPr algn="ctr" fontAlgn="b"/>
                      <a:r>
                        <a:rPr lang="es-ES" sz="1500" b="0" i="0" u="none" strike="noStrike" dirty="0">
                          <a:solidFill>
                            <a:srgbClr val="000000"/>
                          </a:solidFill>
                          <a:effectLst/>
                          <a:latin typeface="Calibri" panose="020F0502020204030204" pitchFamily="34" charset="0"/>
                        </a:rPr>
                        <a:t>Suscribir 70 pactos ciudadanos de convivencia ( Acuerdos de confianza)</a:t>
                      </a:r>
                    </a:p>
                  </a:txBody>
                  <a:tcPr marL="6895" marR="6895" marT="68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275749229"/>
                  </a:ext>
                </a:extLst>
              </a:tr>
            </a:tbl>
          </a:graphicData>
        </a:graphic>
      </p:graphicFrame>
    </p:spTree>
    <p:extLst>
      <p:ext uri="{BB962C8B-B14F-4D97-AF65-F5344CB8AC3E}">
        <p14:creationId xmlns:p14="http://schemas.microsoft.com/office/powerpoint/2010/main" val="1854260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AC15A6-C259-82A3-6097-4B7D8E4AB4C1}"/>
              </a:ext>
            </a:extLst>
          </p:cNvPr>
          <p:cNvSpPr txBox="1">
            <a:spLocks/>
          </p:cNvSpPr>
          <p:nvPr/>
        </p:nvSpPr>
        <p:spPr>
          <a:xfrm>
            <a:off x="602649" y="81196"/>
            <a:ext cx="1071614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000" b="1" dirty="0">
                <a:latin typeface="Arial" panose="020B0604020202020204" pitchFamily="34" charset="0"/>
                <a:cs typeface="Arial" panose="020B0604020202020204" pitchFamily="34" charset="0"/>
              </a:rPr>
              <a:t>Propuestas ciudadanas Subdirección de Promoción de la Participación</a:t>
            </a:r>
          </a:p>
        </p:txBody>
      </p:sp>
      <p:graphicFrame>
        <p:nvGraphicFramePr>
          <p:cNvPr id="3" name="Marcador de contenido 3">
            <a:extLst>
              <a:ext uri="{FF2B5EF4-FFF2-40B4-BE49-F238E27FC236}">
                <a16:creationId xmlns:a16="http://schemas.microsoft.com/office/drawing/2014/main" id="{3F862F2F-0FF3-D762-F9C1-C5B3689346D5}"/>
              </a:ext>
            </a:extLst>
          </p:cNvPr>
          <p:cNvGraphicFramePr>
            <a:graphicFrameLocks/>
          </p:cNvGraphicFramePr>
          <p:nvPr>
            <p:extLst>
              <p:ext uri="{D42A27DB-BD31-4B8C-83A1-F6EECF244321}">
                <p14:modId xmlns:p14="http://schemas.microsoft.com/office/powerpoint/2010/main" val="413144530"/>
              </p:ext>
            </p:extLst>
          </p:nvPr>
        </p:nvGraphicFramePr>
        <p:xfrm>
          <a:off x="691892" y="1722997"/>
          <a:ext cx="2708275" cy="3667394"/>
        </p:xfrm>
        <a:graphic>
          <a:graphicData uri="http://schemas.openxmlformats.org/drawingml/2006/table">
            <a:tbl>
              <a:tblPr/>
              <a:tblGrid>
                <a:gridCol w="2708275">
                  <a:extLst>
                    <a:ext uri="{9D8B030D-6E8A-4147-A177-3AD203B41FA5}">
                      <a16:colId xmlns:a16="http://schemas.microsoft.com/office/drawing/2014/main" val="2583455767"/>
                    </a:ext>
                  </a:extLst>
                </a:gridCol>
              </a:tblGrid>
              <a:tr h="480743">
                <a:tc>
                  <a:txBody>
                    <a:bodyPr/>
                    <a:lstStyle/>
                    <a:p>
                      <a:pPr algn="ctr" fontAlgn="ctr"/>
                      <a:r>
                        <a:rPr lang="es-CO" sz="3300" b="1" i="0" u="none" strike="noStrike" dirty="0">
                          <a:solidFill>
                            <a:srgbClr val="000000"/>
                          </a:solidFill>
                          <a:effectLst/>
                          <a:latin typeface="Calibri" panose="020F0502020204030204" pitchFamily="34" charset="0"/>
                        </a:rPr>
                        <a:t>26 </a:t>
                      </a:r>
                      <a:r>
                        <a:rPr lang="es-CO" sz="1400" b="1" i="0" u="none" strike="noStrike" dirty="0">
                          <a:solidFill>
                            <a:srgbClr val="000000"/>
                          </a:solidFill>
                          <a:effectLst/>
                          <a:latin typeface="Calibri" panose="020F0502020204030204" pitchFamily="34" charset="0"/>
                        </a:rPr>
                        <a:t>Propuesta ciudadana asociada/Chatico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563467283"/>
                  </a:ext>
                </a:extLst>
              </a:tr>
              <a:tr h="1425360">
                <a:tc>
                  <a:txBody>
                    <a:bodyPr/>
                    <a:lstStyle/>
                    <a:p>
                      <a:pPr algn="ctr" fontAlgn="b"/>
                      <a:r>
                        <a:rPr lang="es-CO" sz="1400" b="0" i="0" u="none" strike="noStrike" dirty="0">
                          <a:solidFill>
                            <a:srgbClr val="000000"/>
                          </a:solidFill>
                          <a:effectLst/>
                          <a:latin typeface="Calibri" panose="020F0502020204030204" pitchFamily="34" charset="0"/>
                        </a:rPr>
                        <a:t>7088A-94400C-3321-10205-25755-109857-12973-147816AH-147816AI-147816AM-147817V-147817AN-147817AÑ</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8373435"/>
                  </a:ext>
                </a:extLst>
              </a:tr>
              <a:tr h="506045">
                <a:tc>
                  <a:txBody>
                    <a:bodyPr/>
                    <a:lstStyle/>
                    <a:p>
                      <a:pPr algn="ctr" fontAlgn="b"/>
                      <a:r>
                        <a:rPr lang="es-CO" sz="1400" b="0" i="0" u="none" strike="noStrike">
                          <a:solidFill>
                            <a:srgbClr val="000000"/>
                          </a:solidFill>
                          <a:effectLst/>
                          <a:latin typeface="Calibri" panose="020F0502020204030204" pitchFamily="34" charset="0"/>
                        </a:rPr>
                        <a:t>32255-112595-62873-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2360294"/>
                  </a:ext>
                </a:extLst>
              </a:tr>
              <a:tr h="1012089">
                <a:tc>
                  <a:txBody>
                    <a:bodyPr/>
                    <a:lstStyle/>
                    <a:p>
                      <a:pPr algn="ctr" fontAlgn="b"/>
                      <a:r>
                        <a:rPr lang="es-CO" sz="1400" b="0" i="0" u="none" strike="noStrike" dirty="0">
                          <a:solidFill>
                            <a:srgbClr val="000000"/>
                          </a:solidFill>
                          <a:effectLst/>
                          <a:latin typeface="Calibri" panose="020F0502020204030204" pitchFamily="34" charset="0"/>
                        </a:rPr>
                        <a:t>10702-63654-1180B-46685-102812-12587-85584-75550-13535-148408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9656285"/>
                  </a:ext>
                </a:extLst>
              </a:tr>
            </a:tbl>
          </a:graphicData>
        </a:graphic>
      </p:graphicFrame>
      <p:sp>
        <p:nvSpPr>
          <p:cNvPr id="4" name="CuadroTexto 3">
            <a:extLst>
              <a:ext uri="{FF2B5EF4-FFF2-40B4-BE49-F238E27FC236}">
                <a16:creationId xmlns:a16="http://schemas.microsoft.com/office/drawing/2014/main" id="{9AB7DFAC-6A9E-2486-5FAC-845D441C6E12}"/>
              </a:ext>
            </a:extLst>
          </p:cNvPr>
          <p:cNvSpPr txBox="1"/>
          <p:nvPr/>
        </p:nvSpPr>
        <p:spPr>
          <a:xfrm>
            <a:off x="4686043" y="1919211"/>
            <a:ext cx="6096000" cy="369332"/>
          </a:xfrm>
          <a:prstGeom prst="rect">
            <a:avLst/>
          </a:prstGeom>
          <a:noFill/>
        </p:spPr>
        <p:txBody>
          <a:bodyPr wrap="square">
            <a:spAutoFit/>
          </a:bodyPr>
          <a:lstStyle/>
          <a:p>
            <a:endParaRPr lang="es-CO" dirty="0">
              <a:latin typeface="Arial" panose="020B0604020202020204" pitchFamily="34" charset="0"/>
              <a:cs typeface="Arial" panose="020B0604020202020204" pitchFamily="34" charset="0"/>
            </a:endParaRPr>
          </a:p>
        </p:txBody>
      </p:sp>
      <p:graphicFrame>
        <p:nvGraphicFramePr>
          <p:cNvPr id="5" name="Diagrama 4">
            <a:extLst>
              <a:ext uri="{FF2B5EF4-FFF2-40B4-BE49-F238E27FC236}">
                <a16:creationId xmlns:a16="http://schemas.microsoft.com/office/drawing/2014/main" id="{B1B05A46-A557-68C6-5267-47DE4A015B34}"/>
              </a:ext>
            </a:extLst>
          </p:cNvPr>
          <p:cNvGraphicFramePr/>
          <p:nvPr>
            <p:extLst>
              <p:ext uri="{D42A27DB-BD31-4B8C-83A1-F6EECF244321}">
                <p14:modId xmlns:p14="http://schemas.microsoft.com/office/powerpoint/2010/main" val="871474412"/>
              </p:ext>
            </p:extLst>
          </p:nvPr>
        </p:nvGraphicFramePr>
        <p:xfrm>
          <a:off x="3847843" y="1404438"/>
          <a:ext cx="7616825" cy="4709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0483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id="{94B83FEE-B55F-FF9D-C4AE-52D59FABFCD9}"/>
              </a:ext>
            </a:extLst>
          </p:cNvPr>
          <p:cNvGraphicFramePr>
            <a:graphicFrameLocks/>
          </p:cNvGraphicFramePr>
          <p:nvPr>
            <p:extLst>
              <p:ext uri="{D42A27DB-BD31-4B8C-83A1-F6EECF244321}">
                <p14:modId xmlns:p14="http://schemas.microsoft.com/office/powerpoint/2010/main" val="1831912184"/>
              </p:ext>
            </p:extLst>
          </p:nvPr>
        </p:nvGraphicFramePr>
        <p:xfrm>
          <a:off x="838200" y="2294609"/>
          <a:ext cx="10515600" cy="2983398"/>
        </p:xfrm>
        <a:graphic>
          <a:graphicData uri="http://schemas.openxmlformats.org/drawingml/2006/table">
            <a:tbl>
              <a:tblPr/>
              <a:tblGrid>
                <a:gridCol w="1672058">
                  <a:extLst>
                    <a:ext uri="{9D8B030D-6E8A-4147-A177-3AD203B41FA5}">
                      <a16:colId xmlns:a16="http://schemas.microsoft.com/office/drawing/2014/main" val="3452795296"/>
                    </a:ext>
                  </a:extLst>
                </a:gridCol>
                <a:gridCol w="1324115">
                  <a:extLst>
                    <a:ext uri="{9D8B030D-6E8A-4147-A177-3AD203B41FA5}">
                      <a16:colId xmlns:a16="http://schemas.microsoft.com/office/drawing/2014/main" val="1515616063"/>
                    </a:ext>
                  </a:extLst>
                </a:gridCol>
                <a:gridCol w="2822201">
                  <a:extLst>
                    <a:ext uri="{9D8B030D-6E8A-4147-A177-3AD203B41FA5}">
                      <a16:colId xmlns:a16="http://schemas.microsoft.com/office/drawing/2014/main" val="1178187217"/>
                    </a:ext>
                  </a:extLst>
                </a:gridCol>
                <a:gridCol w="3131484">
                  <a:extLst>
                    <a:ext uri="{9D8B030D-6E8A-4147-A177-3AD203B41FA5}">
                      <a16:colId xmlns:a16="http://schemas.microsoft.com/office/drawing/2014/main" val="1007967949"/>
                    </a:ext>
                  </a:extLst>
                </a:gridCol>
                <a:gridCol w="1565742">
                  <a:extLst>
                    <a:ext uri="{9D8B030D-6E8A-4147-A177-3AD203B41FA5}">
                      <a16:colId xmlns:a16="http://schemas.microsoft.com/office/drawing/2014/main" val="2833495878"/>
                    </a:ext>
                  </a:extLst>
                </a:gridCol>
              </a:tblGrid>
              <a:tr h="330546">
                <a:tc>
                  <a:txBody>
                    <a:bodyPr/>
                    <a:lstStyle/>
                    <a:p>
                      <a:pPr algn="ctr" fontAlgn="ctr"/>
                      <a:r>
                        <a:rPr lang="es-CO" sz="1500" b="1" i="0" u="none" strike="noStrike" dirty="0">
                          <a:solidFill>
                            <a:srgbClr val="000000"/>
                          </a:solidFill>
                          <a:effectLst/>
                          <a:latin typeface="Calibri" panose="020F0502020204030204" pitchFamily="34" charset="0"/>
                        </a:rPr>
                        <a:t>DEPENDENCIA</a:t>
                      </a:r>
                    </a:p>
                  </a:txBody>
                  <a:tcPr marL="5799" marR="5799" marT="57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500" b="1" i="0" u="none" strike="noStrike">
                          <a:solidFill>
                            <a:srgbClr val="000000"/>
                          </a:solidFill>
                          <a:effectLst/>
                          <a:latin typeface="Calibri" panose="020F0502020204030204" pitchFamily="34" charset="0"/>
                        </a:rPr>
                        <a:t>OBJETIVO PDD</a:t>
                      </a:r>
                    </a:p>
                  </a:txBody>
                  <a:tcPr marL="5799" marR="5799" marT="57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500" b="1" i="0" u="none" strike="noStrike">
                          <a:solidFill>
                            <a:srgbClr val="000000"/>
                          </a:solidFill>
                          <a:effectLst/>
                          <a:latin typeface="Calibri" panose="020F0502020204030204" pitchFamily="34" charset="0"/>
                        </a:rPr>
                        <a:t>META PDD</a:t>
                      </a:r>
                    </a:p>
                  </a:txBody>
                  <a:tcPr marL="5799" marR="5799" marT="57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500" b="1" i="0" u="none" strike="noStrike" dirty="0">
                          <a:solidFill>
                            <a:srgbClr val="000000"/>
                          </a:solidFill>
                          <a:effectLst/>
                          <a:latin typeface="Calibri" panose="020F0502020204030204" pitchFamily="34" charset="0"/>
                        </a:rPr>
                        <a:t>META IDPAC</a:t>
                      </a:r>
                    </a:p>
                  </a:txBody>
                  <a:tcPr marL="5799" marR="5799" marT="57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500" b="1" i="0" u="none" strike="noStrike" dirty="0">
                          <a:solidFill>
                            <a:srgbClr val="000000"/>
                          </a:solidFill>
                          <a:effectLst/>
                          <a:latin typeface="Calibri" panose="020F0502020204030204" pitchFamily="34" charset="0"/>
                        </a:rPr>
                        <a:t>Actividad/proyecto de inversión</a:t>
                      </a:r>
                    </a:p>
                  </a:txBody>
                  <a:tcPr marL="5799" marR="5799" marT="57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extLst>
                  <a:ext uri="{0D108BD9-81ED-4DB2-BD59-A6C34878D82A}">
                    <a16:rowId xmlns:a16="http://schemas.microsoft.com/office/drawing/2014/main" val="3615260866"/>
                  </a:ext>
                </a:extLst>
              </a:tr>
              <a:tr h="1391771">
                <a:tc>
                  <a:txBody>
                    <a:bodyPr/>
                    <a:lstStyle/>
                    <a:p>
                      <a:pPr algn="ctr" fontAlgn="ctr"/>
                      <a:r>
                        <a:rPr lang="es-CO" sz="1500" b="1" i="0" u="none" strike="noStrike" dirty="0">
                          <a:solidFill>
                            <a:srgbClr val="000000"/>
                          </a:solidFill>
                          <a:effectLst/>
                          <a:latin typeface="Calibri" panose="020F0502020204030204" pitchFamily="34" charset="0"/>
                        </a:rPr>
                        <a:t>Gerencia de Proyectos</a:t>
                      </a:r>
                    </a:p>
                  </a:txBody>
                  <a:tcPr marL="5799" marR="5799" marT="57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l" fontAlgn="ctr"/>
                      <a:r>
                        <a:rPr lang="es-ES" sz="1500" b="0" i="0" u="none" strike="noStrike">
                          <a:solidFill>
                            <a:srgbClr val="000000"/>
                          </a:solidFill>
                          <a:effectLst/>
                          <a:latin typeface="Calibri" panose="020F0502020204030204" pitchFamily="34" charset="0"/>
                        </a:rPr>
                        <a:t>05 Bogotá Confía en su Gobierno</a:t>
                      </a:r>
                    </a:p>
                  </a:txBody>
                  <a:tcPr marL="5799" marR="5799" marT="57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500" b="0" i="0" u="none" strike="noStrike" dirty="0">
                          <a:solidFill>
                            <a:srgbClr val="000000"/>
                          </a:solidFill>
                          <a:effectLst/>
                          <a:latin typeface="Calibri" panose="020F0502020204030204" pitchFamily="34" charset="0"/>
                        </a:rPr>
                        <a:t>415- Fomentar la participación ciudadana y el ambiente habilitante en la construcción de lo público, en articulación con las Organizaciones de la Sociedad Civil (OSC), Organismos Internacionales, Fondos de Desarrollo Local, entidades Distritales y del orden Nacional, empleando instrumentos técnicos, jurídicos y financieros y priorizando iniciativas juveniles</a:t>
                      </a:r>
                    </a:p>
                  </a:txBody>
                  <a:tcPr marL="5799" marR="5799" marT="57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Ejecutar 400 Obras con Saldo Pedagógico</a:t>
                      </a:r>
                    </a:p>
                  </a:txBody>
                  <a:tcPr marL="5799" marR="5799" marT="57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0" i="0" u="none" strike="noStrike" dirty="0">
                          <a:solidFill>
                            <a:srgbClr val="000000"/>
                          </a:solidFill>
                          <a:effectLst/>
                          <a:latin typeface="Calibri" panose="020F0502020204030204" pitchFamily="34" charset="0"/>
                        </a:rPr>
                        <a:t>8146-Construcción de Ciudadanía Activa Crece La Participación en el Territorio con Promoción, Información</a:t>
                      </a:r>
                      <a:br>
                        <a:rPr lang="es-ES" sz="1500" b="0" i="0" u="none" strike="noStrike" dirty="0">
                          <a:solidFill>
                            <a:srgbClr val="000000"/>
                          </a:solidFill>
                          <a:effectLst/>
                          <a:latin typeface="Calibri" panose="020F0502020204030204" pitchFamily="34" charset="0"/>
                        </a:rPr>
                      </a:br>
                      <a:r>
                        <a:rPr lang="es-ES" sz="1500" b="0" i="0" u="none" strike="noStrike" dirty="0">
                          <a:solidFill>
                            <a:srgbClr val="000000"/>
                          </a:solidFill>
                          <a:effectLst/>
                          <a:latin typeface="Calibri" panose="020F0502020204030204" pitchFamily="34" charset="0"/>
                        </a:rPr>
                        <a:t>e Innovación en Bogotá D.C.</a:t>
                      </a:r>
                    </a:p>
                  </a:txBody>
                  <a:tcPr marL="5799" marR="5799" marT="57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8951021"/>
                  </a:ext>
                </a:extLst>
              </a:tr>
            </a:tbl>
          </a:graphicData>
        </a:graphic>
      </p:graphicFrame>
      <p:sp>
        <p:nvSpPr>
          <p:cNvPr id="3" name="Título 1">
            <a:extLst>
              <a:ext uri="{FF2B5EF4-FFF2-40B4-BE49-F238E27FC236}">
                <a16:creationId xmlns:a16="http://schemas.microsoft.com/office/drawing/2014/main" id="{548C5229-866A-E275-2522-B284D1B8EA50}"/>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b="1" dirty="0">
                <a:latin typeface="Arial Narrow" panose="020B0604020202020204" pitchFamily="34" charset="0"/>
                <a:cs typeface="Arial Narrow" panose="020B0604020202020204" pitchFamily="34" charset="0"/>
              </a:rPr>
              <a:t>Gerencia de Proyectos</a:t>
            </a:r>
          </a:p>
        </p:txBody>
      </p:sp>
    </p:spTree>
    <p:extLst>
      <p:ext uri="{BB962C8B-B14F-4D97-AF65-F5344CB8AC3E}">
        <p14:creationId xmlns:p14="http://schemas.microsoft.com/office/powerpoint/2010/main" val="2992458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446CA5-E188-C924-882D-08788EF7E458}"/>
              </a:ext>
            </a:extLst>
          </p:cNvPr>
          <p:cNvSpPr txBox="1">
            <a:spLocks/>
          </p:cNvSpPr>
          <p:nvPr/>
        </p:nvSpPr>
        <p:spPr>
          <a:xfrm>
            <a:off x="466725" y="118267"/>
            <a:ext cx="1127219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000" b="1" dirty="0">
                <a:latin typeface="Arial" panose="020B0604020202020204" pitchFamily="34" charset="0"/>
                <a:cs typeface="Arial" panose="020B0604020202020204" pitchFamily="34" charset="0"/>
              </a:rPr>
              <a:t>Propuestas ciudadanas </a:t>
            </a:r>
          </a:p>
          <a:p>
            <a:r>
              <a:rPr lang="es-CO" sz="4000" b="1" dirty="0">
                <a:latin typeface="Arial" panose="020B0604020202020204" pitchFamily="34" charset="0"/>
                <a:cs typeface="Arial" panose="020B0604020202020204" pitchFamily="34" charset="0"/>
              </a:rPr>
              <a:t>Gerencia de Proyectos</a:t>
            </a:r>
          </a:p>
        </p:txBody>
      </p:sp>
      <p:sp>
        <p:nvSpPr>
          <p:cNvPr id="3" name="CuadroTexto 2">
            <a:extLst>
              <a:ext uri="{FF2B5EF4-FFF2-40B4-BE49-F238E27FC236}">
                <a16:creationId xmlns:a16="http://schemas.microsoft.com/office/drawing/2014/main" id="{9E0B6132-D271-8FC0-2C91-2F9212C294AF}"/>
              </a:ext>
            </a:extLst>
          </p:cNvPr>
          <p:cNvSpPr txBox="1"/>
          <p:nvPr/>
        </p:nvSpPr>
        <p:spPr>
          <a:xfrm>
            <a:off x="4723112" y="1905127"/>
            <a:ext cx="5850685" cy="354469"/>
          </a:xfrm>
          <a:prstGeom prst="rect">
            <a:avLst/>
          </a:prstGeom>
          <a:noFill/>
        </p:spPr>
        <p:txBody>
          <a:bodyPr wrap="square">
            <a:spAutoFit/>
          </a:bodyPr>
          <a:lstStyle/>
          <a:p>
            <a:endParaRPr lang="es-CO" dirty="0">
              <a:latin typeface="Arial" panose="020B0604020202020204" pitchFamily="34" charset="0"/>
              <a:cs typeface="Arial" panose="020B0604020202020204" pitchFamily="34" charset="0"/>
            </a:endParaRPr>
          </a:p>
        </p:txBody>
      </p:sp>
      <p:graphicFrame>
        <p:nvGraphicFramePr>
          <p:cNvPr id="4" name="Diagrama 3">
            <a:extLst>
              <a:ext uri="{FF2B5EF4-FFF2-40B4-BE49-F238E27FC236}">
                <a16:creationId xmlns:a16="http://schemas.microsoft.com/office/drawing/2014/main" id="{8B5A2237-2564-0308-B757-E2E0F3417122}"/>
              </a:ext>
            </a:extLst>
          </p:cNvPr>
          <p:cNvGraphicFramePr/>
          <p:nvPr>
            <p:extLst>
              <p:ext uri="{D42A27DB-BD31-4B8C-83A1-F6EECF244321}">
                <p14:modId xmlns:p14="http://schemas.microsoft.com/office/powerpoint/2010/main" val="3527173267"/>
              </p:ext>
            </p:extLst>
          </p:nvPr>
        </p:nvGraphicFramePr>
        <p:xfrm>
          <a:off x="3884912" y="1565014"/>
          <a:ext cx="7310309" cy="4520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a 4">
            <a:extLst>
              <a:ext uri="{FF2B5EF4-FFF2-40B4-BE49-F238E27FC236}">
                <a16:creationId xmlns:a16="http://schemas.microsoft.com/office/drawing/2014/main" id="{C3681EF1-6E7C-061C-17DE-66BC90D61E7E}"/>
              </a:ext>
            </a:extLst>
          </p:cNvPr>
          <p:cNvGraphicFramePr>
            <a:graphicFrameLocks noGrp="1"/>
          </p:cNvGraphicFramePr>
          <p:nvPr>
            <p:extLst>
              <p:ext uri="{D42A27DB-BD31-4B8C-83A1-F6EECF244321}">
                <p14:modId xmlns:p14="http://schemas.microsoft.com/office/powerpoint/2010/main" val="2453907627"/>
              </p:ext>
            </p:extLst>
          </p:nvPr>
        </p:nvGraphicFramePr>
        <p:xfrm>
          <a:off x="914932" y="1565014"/>
          <a:ext cx="2348556" cy="3996215"/>
        </p:xfrm>
        <a:graphic>
          <a:graphicData uri="http://schemas.openxmlformats.org/drawingml/2006/table">
            <a:tbl>
              <a:tblPr/>
              <a:tblGrid>
                <a:gridCol w="2348556">
                  <a:extLst>
                    <a:ext uri="{9D8B030D-6E8A-4147-A177-3AD203B41FA5}">
                      <a16:colId xmlns:a16="http://schemas.microsoft.com/office/drawing/2014/main" val="1528104755"/>
                    </a:ext>
                  </a:extLst>
                </a:gridCol>
              </a:tblGrid>
              <a:tr h="1354089">
                <a:tc>
                  <a:txBody>
                    <a:bodyPr/>
                    <a:lstStyle/>
                    <a:p>
                      <a:pPr algn="ctr" fontAlgn="ctr"/>
                      <a:r>
                        <a:rPr lang="es-CO" sz="4800" b="1" i="0" u="none" strike="noStrike" dirty="0">
                          <a:solidFill>
                            <a:srgbClr val="000000"/>
                          </a:solidFill>
                          <a:effectLst/>
                          <a:latin typeface="Calibri" panose="020F0502020204030204" pitchFamily="34" charset="0"/>
                        </a:rPr>
                        <a:t>5 </a:t>
                      </a:r>
                      <a:r>
                        <a:rPr lang="es-CO" sz="2000" b="1" i="0" u="none" strike="noStrike" dirty="0">
                          <a:solidFill>
                            <a:srgbClr val="000000"/>
                          </a:solidFill>
                          <a:effectLst/>
                          <a:latin typeface="Calibri" panose="020F0502020204030204" pitchFamily="34" charset="0"/>
                        </a:rPr>
                        <a:t>Propuesta ciudadana asociada/Chatico</a:t>
                      </a:r>
                    </a:p>
                  </a:txBody>
                  <a:tcPr marL="11009" marR="11009" marT="110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493411452"/>
                  </a:ext>
                </a:extLst>
              </a:tr>
              <a:tr h="2642126">
                <a:tc>
                  <a:txBody>
                    <a:bodyPr/>
                    <a:lstStyle/>
                    <a:p>
                      <a:pPr algn="ctr" fontAlgn="ctr"/>
                      <a:r>
                        <a:rPr lang="es-CO" sz="2000" b="0" i="0" u="none" strike="noStrike" dirty="0">
                          <a:solidFill>
                            <a:srgbClr val="000000"/>
                          </a:solidFill>
                          <a:effectLst/>
                          <a:latin typeface="Calibri" panose="020F0502020204030204" pitchFamily="34" charset="0"/>
                        </a:rPr>
                        <a:t>4440E-1182D-46685-107268A-136501</a:t>
                      </a:r>
                    </a:p>
                  </a:txBody>
                  <a:tcPr marL="11009" marR="11009" marT="110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7487438"/>
                  </a:ext>
                </a:extLst>
              </a:tr>
            </a:tbl>
          </a:graphicData>
        </a:graphic>
      </p:graphicFrame>
    </p:spTree>
    <p:extLst>
      <p:ext uri="{BB962C8B-B14F-4D97-AF65-F5344CB8AC3E}">
        <p14:creationId xmlns:p14="http://schemas.microsoft.com/office/powerpoint/2010/main" val="2211019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F63B94-AB13-DA93-D26C-D4890025BBFF}"/>
              </a:ext>
            </a:extLst>
          </p:cNvPr>
          <p:cNvSpPr txBox="1">
            <a:spLocks/>
          </p:cNvSpPr>
          <p:nvPr/>
        </p:nvSpPr>
        <p:spPr>
          <a:xfrm>
            <a:off x="838200" y="649331"/>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b="1" dirty="0">
                <a:latin typeface="Arial Narrow" panose="020B0604020202020204" pitchFamily="34" charset="0"/>
                <a:cs typeface="Arial Narrow" panose="020B0604020202020204" pitchFamily="34" charset="0"/>
              </a:rPr>
              <a:t>Gerencia de Instancias</a:t>
            </a:r>
          </a:p>
        </p:txBody>
      </p:sp>
      <p:graphicFrame>
        <p:nvGraphicFramePr>
          <p:cNvPr id="3" name="Marcador de contenido 3">
            <a:extLst>
              <a:ext uri="{FF2B5EF4-FFF2-40B4-BE49-F238E27FC236}">
                <a16:creationId xmlns:a16="http://schemas.microsoft.com/office/drawing/2014/main" id="{2ACBB056-3AF3-F4B0-B4F2-3B2F4D6D8E5C}"/>
              </a:ext>
            </a:extLst>
          </p:cNvPr>
          <p:cNvGraphicFramePr>
            <a:graphicFrameLocks/>
          </p:cNvGraphicFramePr>
          <p:nvPr>
            <p:extLst>
              <p:ext uri="{D42A27DB-BD31-4B8C-83A1-F6EECF244321}">
                <p14:modId xmlns:p14="http://schemas.microsoft.com/office/powerpoint/2010/main" val="734862318"/>
              </p:ext>
            </p:extLst>
          </p:nvPr>
        </p:nvGraphicFramePr>
        <p:xfrm>
          <a:off x="600074" y="2419955"/>
          <a:ext cx="11103572" cy="2218745"/>
        </p:xfrm>
        <a:graphic>
          <a:graphicData uri="http://schemas.openxmlformats.org/drawingml/2006/table">
            <a:tbl>
              <a:tblPr/>
              <a:tblGrid>
                <a:gridCol w="1662502">
                  <a:extLst>
                    <a:ext uri="{9D8B030D-6E8A-4147-A177-3AD203B41FA5}">
                      <a16:colId xmlns:a16="http://schemas.microsoft.com/office/drawing/2014/main" val="3140648910"/>
                    </a:ext>
                  </a:extLst>
                </a:gridCol>
                <a:gridCol w="3543435">
                  <a:extLst>
                    <a:ext uri="{9D8B030D-6E8A-4147-A177-3AD203B41FA5}">
                      <a16:colId xmlns:a16="http://schemas.microsoft.com/office/drawing/2014/main" val="2758905211"/>
                    </a:ext>
                  </a:extLst>
                </a:gridCol>
                <a:gridCol w="3931757">
                  <a:extLst>
                    <a:ext uri="{9D8B030D-6E8A-4147-A177-3AD203B41FA5}">
                      <a16:colId xmlns:a16="http://schemas.microsoft.com/office/drawing/2014/main" val="4064924826"/>
                    </a:ext>
                  </a:extLst>
                </a:gridCol>
                <a:gridCol w="1965878">
                  <a:extLst>
                    <a:ext uri="{9D8B030D-6E8A-4147-A177-3AD203B41FA5}">
                      <a16:colId xmlns:a16="http://schemas.microsoft.com/office/drawing/2014/main" val="1257222476"/>
                    </a:ext>
                  </a:extLst>
                </a:gridCol>
              </a:tblGrid>
              <a:tr h="490045">
                <a:tc>
                  <a:txBody>
                    <a:bodyPr/>
                    <a:lstStyle/>
                    <a:p>
                      <a:pPr algn="ctr" fontAlgn="ctr"/>
                      <a:r>
                        <a:rPr lang="es-CO" sz="1600" b="1" i="0" u="none" strike="noStrike" dirty="0">
                          <a:solidFill>
                            <a:srgbClr val="000000"/>
                          </a:solidFill>
                          <a:effectLst/>
                          <a:latin typeface="Calibri" panose="020F0502020204030204" pitchFamily="34" charset="0"/>
                        </a:rPr>
                        <a:t>OBJETIVO PDD</a:t>
                      </a:r>
                    </a:p>
                  </a:txBody>
                  <a:tcPr marL="7281" marR="7281" marT="72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600" b="1" i="0" u="none" strike="noStrike">
                          <a:solidFill>
                            <a:srgbClr val="000000"/>
                          </a:solidFill>
                          <a:effectLst/>
                          <a:latin typeface="Calibri" panose="020F0502020204030204" pitchFamily="34" charset="0"/>
                        </a:rPr>
                        <a:t>META PDD</a:t>
                      </a:r>
                    </a:p>
                  </a:txBody>
                  <a:tcPr marL="7281" marR="7281" marT="72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600" b="1" i="0" u="none" strike="noStrike" dirty="0">
                          <a:solidFill>
                            <a:srgbClr val="000000"/>
                          </a:solidFill>
                          <a:effectLst/>
                          <a:latin typeface="Calibri" panose="020F0502020204030204" pitchFamily="34" charset="0"/>
                        </a:rPr>
                        <a:t>META IDPAC</a:t>
                      </a:r>
                    </a:p>
                  </a:txBody>
                  <a:tcPr marL="7281" marR="7281" marT="72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600" b="1" i="0" u="none" strike="noStrike" dirty="0">
                          <a:solidFill>
                            <a:srgbClr val="000000"/>
                          </a:solidFill>
                          <a:effectLst/>
                          <a:latin typeface="Calibri" panose="020F0502020204030204" pitchFamily="34" charset="0"/>
                        </a:rPr>
                        <a:t>Actividad/proyecto de inversión</a:t>
                      </a:r>
                    </a:p>
                  </a:txBody>
                  <a:tcPr marL="7281" marR="7281" marT="72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extLst>
                  <a:ext uri="{0D108BD9-81ED-4DB2-BD59-A6C34878D82A}">
                    <a16:rowId xmlns:a16="http://schemas.microsoft.com/office/drawing/2014/main" val="3625974089"/>
                  </a:ext>
                </a:extLst>
              </a:tr>
              <a:tr h="1723784">
                <a:tc>
                  <a:txBody>
                    <a:bodyPr/>
                    <a:lstStyle/>
                    <a:p>
                      <a:pPr algn="ctr" fontAlgn="b"/>
                      <a:r>
                        <a:rPr lang="es-ES" sz="1600" b="0" i="0" u="none" strike="noStrike">
                          <a:solidFill>
                            <a:srgbClr val="000000"/>
                          </a:solidFill>
                          <a:effectLst/>
                          <a:latin typeface="Calibri" panose="020F0502020204030204" pitchFamily="34" charset="0"/>
                        </a:rPr>
                        <a:t>05 Bogotá Confía en su Gobierno</a:t>
                      </a:r>
                    </a:p>
                  </a:txBody>
                  <a:tcPr marL="7281" marR="7281" marT="72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panose="020F0502020204030204" pitchFamily="34" charset="0"/>
                        </a:rPr>
                        <a:t>421- Implementar un (1) modelo de gobernanza democrática que amplíe el alcance de la participación de la ciudadanía organizaciones sociales y comunales de primer segundo y tercer grado en todas las decisiones públicas del gobierno distrital.</a:t>
                      </a:r>
                    </a:p>
                  </a:txBody>
                  <a:tcPr marL="7281" marR="7281" marT="72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600" b="0" i="0" u="none" strike="noStrike">
                          <a:solidFill>
                            <a:srgbClr val="000000"/>
                          </a:solidFill>
                          <a:effectLst/>
                          <a:latin typeface="Calibri" panose="020F0502020204030204" pitchFamily="34" charset="0"/>
                        </a:rPr>
                        <a:t>Fortalecer  450 Instancias formales y no formales de participación aplicando el modelo de fortalecimiento</a:t>
                      </a:r>
                    </a:p>
                  </a:txBody>
                  <a:tcPr marL="7281" marR="7281" marT="72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panose="020F0502020204030204" pitchFamily="34" charset="0"/>
                        </a:rPr>
                        <a:t>8131-Implementación de mecanismos de participación que potencian el desarrollo territorial Bogotá D.C.</a:t>
                      </a:r>
                    </a:p>
                  </a:txBody>
                  <a:tcPr marL="7281" marR="7281" marT="72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816652"/>
                  </a:ext>
                </a:extLst>
              </a:tr>
            </a:tbl>
          </a:graphicData>
        </a:graphic>
      </p:graphicFrame>
    </p:spTree>
    <p:extLst>
      <p:ext uri="{BB962C8B-B14F-4D97-AF65-F5344CB8AC3E}">
        <p14:creationId xmlns:p14="http://schemas.microsoft.com/office/powerpoint/2010/main" val="3387202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C73622-17A8-6596-47C9-8A2AC8A93C12}"/>
              </a:ext>
            </a:extLst>
          </p:cNvPr>
          <p:cNvSpPr txBox="1">
            <a:spLocks/>
          </p:cNvSpPr>
          <p:nvPr/>
        </p:nvSpPr>
        <p:spPr>
          <a:xfrm>
            <a:off x="466725" y="179117"/>
            <a:ext cx="11372850" cy="1325563"/>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5400" b="1" dirty="0">
                <a:latin typeface="Arial Narrow" panose="020B0604020202020204" pitchFamily="34" charset="0"/>
                <a:cs typeface="Arial Narrow" panose="020B0604020202020204" pitchFamily="34" charset="0"/>
              </a:rPr>
              <a:t>Propuestas ciudadanas </a:t>
            </a:r>
          </a:p>
          <a:p>
            <a:r>
              <a:rPr lang="es-CO" sz="5400" b="1" dirty="0">
                <a:latin typeface="Arial Narrow" panose="020B0604020202020204" pitchFamily="34" charset="0"/>
                <a:cs typeface="Arial Narrow" panose="020B0604020202020204" pitchFamily="34" charset="0"/>
              </a:rPr>
              <a:t>Gerencia de Instancias</a:t>
            </a:r>
          </a:p>
        </p:txBody>
      </p:sp>
      <p:sp>
        <p:nvSpPr>
          <p:cNvPr id="3" name="CuadroTexto 2">
            <a:extLst>
              <a:ext uri="{FF2B5EF4-FFF2-40B4-BE49-F238E27FC236}">
                <a16:creationId xmlns:a16="http://schemas.microsoft.com/office/drawing/2014/main" id="{F6541F08-F497-F51D-076C-A897AD10B6A3}"/>
              </a:ext>
            </a:extLst>
          </p:cNvPr>
          <p:cNvSpPr txBox="1"/>
          <p:nvPr/>
        </p:nvSpPr>
        <p:spPr>
          <a:xfrm>
            <a:off x="4562475" y="1882140"/>
            <a:ext cx="6096000" cy="369332"/>
          </a:xfrm>
          <a:prstGeom prst="rect">
            <a:avLst/>
          </a:prstGeom>
          <a:noFill/>
        </p:spPr>
        <p:txBody>
          <a:bodyPr wrap="square">
            <a:spAutoFit/>
          </a:bodyPr>
          <a:lstStyle/>
          <a:p>
            <a:endParaRPr lang="es-CO" dirty="0">
              <a:latin typeface="Arial" panose="020B0604020202020204" pitchFamily="34" charset="0"/>
              <a:cs typeface="Arial" panose="020B0604020202020204" pitchFamily="34" charset="0"/>
            </a:endParaRPr>
          </a:p>
        </p:txBody>
      </p:sp>
      <p:graphicFrame>
        <p:nvGraphicFramePr>
          <p:cNvPr id="4" name="Diagrama 3">
            <a:extLst>
              <a:ext uri="{FF2B5EF4-FFF2-40B4-BE49-F238E27FC236}">
                <a16:creationId xmlns:a16="http://schemas.microsoft.com/office/drawing/2014/main" id="{4464F327-57A2-953E-9CA8-8A8A96A1E97B}"/>
              </a:ext>
            </a:extLst>
          </p:cNvPr>
          <p:cNvGraphicFramePr/>
          <p:nvPr>
            <p:extLst>
              <p:ext uri="{D42A27DB-BD31-4B8C-83A1-F6EECF244321}">
                <p14:modId xmlns:p14="http://schemas.microsoft.com/office/powerpoint/2010/main" val="539317100"/>
              </p:ext>
            </p:extLst>
          </p:nvPr>
        </p:nvGraphicFramePr>
        <p:xfrm>
          <a:off x="3449595" y="1651573"/>
          <a:ext cx="8001000" cy="4709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a 4">
            <a:extLst>
              <a:ext uri="{FF2B5EF4-FFF2-40B4-BE49-F238E27FC236}">
                <a16:creationId xmlns:a16="http://schemas.microsoft.com/office/drawing/2014/main" id="{F2889CBE-C2B4-A10B-3264-BA43FA879412}"/>
              </a:ext>
            </a:extLst>
          </p:cNvPr>
          <p:cNvGraphicFramePr>
            <a:graphicFrameLocks noGrp="1"/>
          </p:cNvGraphicFramePr>
          <p:nvPr>
            <p:extLst>
              <p:ext uri="{D42A27DB-BD31-4B8C-83A1-F6EECF244321}">
                <p14:modId xmlns:p14="http://schemas.microsoft.com/office/powerpoint/2010/main" val="2031782715"/>
              </p:ext>
            </p:extLst>
          </p:nvPr>
        </p:nvGraphicFramePr>
        <p:xfrm>
          <a:off x="741405" y="1882140"/>
          <a:ext cx="2052595" cy="3476242"/>
        </p:xfrm>
        <a:graphic>
          <a:graphicData uri="http://schemas.openxmlformats.org/drawingml/2006/table">
            <a:tbl>
              <a:tblPr/>
              <a:tblGrid>
                <a:gridCol w="2052595">
                  <a:extLst>
                    <a:ext uri="{9D8B030D-6E8A-4147-A177-3AD203B41FA5}">
                      <a16:colId xmlns:a16="http://schemas.microsoft.com/office/drawing/2014/main" val="2535372215"/>
                    </a:ext>
                  </a:extLst>
                </a:gridCol>
              </a:tblGrid>
              <a:tr h="1183449">
                <a:tc>
                  <a:txBody>
                    <a:bodyPr/>
                    <a:lstStyle/>
                    <a:p>
                      <a:pPr algn="ctr" fontAlgn="ctr"/>
                      <a:r>
                        <a:rPr lang="es-CO" sz="4200" b="1" i="0" u="none" strike="noStrike" dirty="0">
                          <a:solidFill>
                            <a:srgbClr val="000000"/>
                          </a:solidFill>
                          <a:effectLst/>
                          <a:latin typeface="Calibri" panose="020F0502020204030204" pitchFamily="34" charset="0"/>
                        </a:rPr>
                        <a:t>16 </a:t>
                      </a:r>
                      <a:r>
                        <a:rPr lang="es-CO" sz="1800" b="1" i="0" u="none" strike="noStrike" dirty="0">
                          <a:solidFill>
                            <a:srgbClr val="000000"/>
                          </a:solidFill>
                          <a:effectLst/>
                          <a:latin typeface="Calibri" panose="020F0502020204030204" pitchFamily="34" charset="0"/>
                        </a:rPr>
                        <a:t>Propuesta ciudadana asociada/Chatico</a:t>
                      </a:r>
                    </a:p>
                  </a:txBody>
                  <a:tcPr marL="9622" marR="9622" marT="9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206086002"/>
                  </a:ext>
                </a:extLst>
              </a:tr>
              <a:tr h="2277900">
                <a:tc>
                  <a:txBody>
                    <a:bodyPr/>
                    <a:lstStyle/>
                    <a:p>
                      <a:pPr algn="ctr" fontAlgn="b"/>
                      <a:r>
                        <a:rPr lang="es-CO" sz="1800" b="0" i="0" u="none" strike="noStrike" dirty="0">
                          <a:solidFill>
                            <a:srgbClr val="000000"/>
                          </a:solidFill>
                          <a:effectLst/>
                          <a:latin typeface="Calibri" panose="020F0502020204030204" pitchFamily="34" charset="0"/>
                        </a:rPr>
                        <a:t>1841A-9032-9032A-32255-94400-147816AH-147816AI-147816AL-148403 C-136501-25755-62873-14721-109857-12973-13535-</a:t>
                      </a:r>
                    </a:p>
                  </a:txBody>
                  <a:tcPr marL="9622" marR="9622" marT="9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75672"/>
                  </a:ext>
                </a:extLst>
              </a:tr>
            </a:tbl>
          </a:graphicData>
        </a:graphic>
      </p:graphicFrame>
    </p:spTree>
    <p:extLst>
      <p:ext uri="{BB962C8B-B14F-4D97-AF65-F5344CB8AC3E}">
        <p14:creationId xmlns:p14="http://schemas.microsoft.com/office/powerpoint/2010/main" val="1843042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id="{B5EA7AE0-AE86-E2AB-6496-A70CAE8E1469}"/>
              </a:ext>
            </a:extLst>
          </p:cNvPr>
          <p:cNvGraphicFramePr>
            <a:graphicFrameLocks/>
          </p:cNvGraphicFramePr>
          <p:nvPr>
            <p:extLst>
              <p:ext uri="{D42A27DB-BD31-4B8C-83A1-F6EECF244321}">
                <p14:modId xmlns:p14="http://schemas.microsoft.com/office/powerpoint/2010/main" val="137974652"/>
              </p:ext>
            </p:extLst>
          </p:nvPr>
        </p:nvGraphicFramePr>
        <p:xfrm>
          <a:off x="647700" y="1710409"/>
          <a:ext cx="10706100" cy="4075226"/>
        </p:xfrm>
        <a:graphic>
          <a:graphicData uri="http://schemas.openxmlformats.org/drawingml/2006/table">
            <a:tbl>
              <a:tblPr/>
              <a:tblGrid>
                <a:gridCol w="2257425">
                  <a:extLst>
                    <a:ext uri="{9D8B030D-6E8A-4147-A177-3AD203B41FA5}">
                      <a16:colId xmlns:a16="http://schemas.microsoft.com/office/drawing/2014/main" val="777778103"/>
                    </a:ext>
                  </a:extLst>
                </a:gridCol>
                <a:gridCol w="2724150">
                  <a:extLst>
                    <a:ext uri="{9D8B030D-6E8A-4147-A177-3AD203B41FA5}">
                      <a16:colId xmlns:a16="http://schemas.microsoft.com/office/drawing/2014/main" val="1907898888"/>
                    </a:ext>
                  </a:extLst>
                </a:gridCol>
                <a:gridCol w="3019425">
                  <a:extLst>
                    <a:ext uri="{9D8B030D-6E8A-4147-A177-3AD203B41FA5}">
                      <a16:colId xmlns:a16="http://schemas.microsoft.com/office/drawing/2014/main" val="2121720972"/>
                    </a:ext>
                  </a:extLst>
                </a:gridCol>
                <a:gridCol w="2705100">
                  <a:extLst>
                    <a:ext uri="{9D8B030D-6E8A-4147-A177-3AD203B41FA5}">
                      <a16:colId xmlns:a16="http://schemas.microsoft.com/office/drawing/2014/main" val="1702213657"/>
                    </a:ext>
                  </a:extLst>
                </a:gridCol>
              </a:tblGrid>
              <a:tr h="393042">
                <a:tc>
                  <a:txBody>
                    <a:bodyPr/>
                    <a:lstStyle/>
                    <a:p>
                      <a:pPr algn="ctr" fontAlgn="ctr"/>
                      <a:r>
                        <a:rPr lang="es-CO" sz="1500" b="1" i="0" u="none" strike="noStrike" dirty="0">
                          <a:solidFill>
                            <a:srgbClr val="000000"/>
                          </a:solidFill>
                          <a:effectLst/>
                          <a:latin typeface="Calibri" panose="020F0502020204030204" pitchFamily="34" charset="0"/>
                        </a:rPr>
                        <a:t>OBJETIVO PDD</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500" b="1" i="0" u="none" strike="noStrike">
                          <a:solidFill>
                            <a:srgbClr val="000000"/>
                          </a:solidFill>
                          <a:effectLst/>
                          <a:latin typeface="Calibri" panose="020F0502020204030204" pitchFamily="34" charset="0"/>
                        </a:rPr>
                        <a:t>META PDD</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500" b="1" i="0" u="none" strike="noStrike">
                          <a:solidFill>
                            <a:srgbClr val="000000"/>
                          </a:solidFill>
                          <a:effectLst/>
                          <a:latin typeface="Calibri" panose="020F0502020204030204" pitchFamily="34" charset="0"/>
                        </a:rPr>
                        <a:t>META IDPAC</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tc>
                  <a:txBody>
                    <a:bodyPr/>
                    <a:lstStyle/>
                    <a:p>
                      <a:pPr algn="ctr" fontAlgn="ctr"/>
                      <a:r>
                        <a:rPr lang="es-CO" sz="1500" b="1" i="0" u="none" strike="noStrike" dirty="0">
                          <a:solidFill>
                            <a:srgbClr val="000000"/>
                          </a:solidFill>
                          <a:effectLst/>
                          <a:latin typeface="Calibri" panose="020F0502020204030204" pitchFamily="34" charset="0"/>
                        </a:rPr>
                        <a:t>Actividad/proyecto de inversión</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B4A6"/>
                    </a:solidFill>
                  </a:tcPr>
                </a:tc>
                <a:extLst>
                  <a:ext uri="{0D108BD9-81ED-4DB2-BD59-A6C34878D82A}">
                    <a16:rowId xmlns:a16="http://schemas.microsoft.com/office/drawing/2014/main" val="3025616002"/>
                  </a:ext>
                </a:extLst>
              </a:tr>
              <a:tr h="2130702">
                <a:tc rowSpan="2">
                  <a:txBody>
                    <a:bodyPr/>
                    <a:lstStyle/>
                    <a:p>
                      <a:pPr algn="ctr" fontAlgn="ctr"/>
                      <a:r>
                        <a:rPr lang="es-ES" sz="1500" b="0" i="0" u="none" strike="noStrike">
                          <a:solidFill>
                            <a:srgbClr val="000000"/>
                          </a:solidFill>
                          <a:effectLst/>
                          <a:latin typeface="Calibri" panose="020F0502020204030204" pitchFamily="34" charset="0"/>
                        </a:rPr>
                        <a:t>05 Bogotá Confía en su Gobierno</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1500" b="0" i="0" u="none" strike="noStrike" dirty="0">
                          <a:solidFill>
                            <a:srgbClr val="000000"/>
                          </a:solidFill>
                          <a:effectLst/>
                          <a:latin typeface="Calibri" panose="020F0502020204030204" pitchFamily="34" charset="0"/>
                        </a:rPr>
                        <a:t>389: Fortalecer las competencias ciudadanas de 120.000 personas en sus diferencias diversidades y formas organizativas para la participación incidente y la construcción de acuerdos que robustezcan el tejido social incorporando enfoque de género de género diferencial y poblacional.</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0" i="0" u="none" strike="noStrike">
                          <a:solidFill>
                            <a:srgbClr val="000000"/>
                          </a:solidFill>
                          <a:effectLst/>
                          <a:latin typeface="Calibri" panose="020F0502020204030204" pitchFamily="34" charset="0"/>
                        </a:rPr>
                        <a:t>Formar 120.000 ciudadanos en sus capacidades democráticas para incidir en la construcción de una cultura democrática, ciudadana y de paz</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0" i="0" u="none" strike="noStrike">
                          <a:solidFill>
                            <a:srgbClr val="000000"/>
                          </a:solidFill>
                          <a:effectLst/>
                          <a:latin typeface="Calibri" panose="020F0502020204030204" pitchFamily="34" charset="0"/>
                        </a:rPr>
                        <a:t>8080 Formación en capacidades democráticas en interrelación con la cualificación de la participación incidente; con enfoques de cultura ciudadana, democrática y de paz Bogotá D.C.</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080407"/>
                  </a:ext>
                </a:extLst>
              </a:tr>
              <a:tr h="1551482">
                <a:tc vMerge="1">
                  <a:txBody>
                    <a:bodyPr/>
                    <a:lstStyle/>
                    <a:p>
                      <a:endParaRPr lang="es-CO"/>
                    </a:p>
                  </a:txBody>
                  <a:tcPr/>
                </a:tc>
                <a:tc vMerge="1">
                  <a:txBody>
                    <a:bodyPr/>
                    <a:lstStyle/>
                    <a:p>
                      <a:endParaRPr lang="es-CO"/>
                    </a:p>
                  </a:txBody>
                  <a:tcPr/>
                </a:tc>
                <a:tc>
                  <a:txBody>
                    <a:bodyPr/>
                    <a:lstStyle/>
                    <a:p>
                      <a:pPr algn="ctr" fontAlgn="ctr"/>
                      <a:r>
                        <a:rPr lang="es-ES" sz="1500" b="0" i="0" u="none" strike="noStrike">
                          <a:solidFill>
                            <a:srgbClr val="000000"/>
                          </a:solidFill>
                          <a:effectLst/>
                          <a:latin typeface="Calibri" panose="020F0502020204030204" pitchFamily="34" charset="0"/>
                        </a:rPr>
                        <a:t>Implementar el 100 por ciento de las estrategia de diseños metodológicos e implementación de la innovación social en escenarios de participación ciudadna y solución de problemas públicos</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0" i="0" u="none" strike="noStrike" dirty="0">
                          <a:solidFill>
                            <a:srgbClr val="000000"/>
                          </a:solidFill>
                          <a:effectLst/>
                          <a:latin typeface="Calibri" panose="020F0502020204030204" pitchFamily="34" charset="0"/>
                        </a:rPr>
                        <a:t>8238 Implementación de acciones de innovación social que promuevan la participación incidente y la</a:t>
                      </a:r>
                      <a:br>
                        <a:rPr lang="es-ES" sz="1500" b="0" i="0" u="none" strike="noStrike" dirty="0">
                          <a:solidFill>
                            <a:srgbClr val="000000"/>
                          </a:solidFill>
                          <a:effectLst/>
                          <a:latin typeface="Calibri" panose="020F0502020204030204" pitchFamily="34" charset="0"/>
                        </a:rPr>
                      </a:br>
                      <a:r>
                        <a:rPr lang="es-ES" sz="1500" b="0" i="0" u="none" strike="noStrike" dirty="0">
                          <a:solidFill>
                            <a:srgbClr val="000000"/>
                          </a:solidFill>
                          <a:effectLst/>
                          <a:latin typeface="Calibri" panose="020F0502020204030204" pitchFamily="34" charset="0"/>
                        </a:rPr>
                        <a:t>solución de problemas públicos Bogotá D.C.</a:t>
                      </a:r>
                    </a:p>
                  </a:txBody>
                  <a:tcPr marL="6895" marR="6895" marT="6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0754459"/>
                  </a:ext>
                </a:extLst>
              </a:tr>
            </a:tbl>
          </a:graphicData>
        </a:graphic>
      </p:graphicFrame>
      <p:sp>
        <p:nvSpPr>
          <p:cNvPr id="3" name="Título 1">
            <a:extLst>
              <a:ext uri="{FF2B5EF4-FFF2-40B4-BE49-F238E27FC236}">
                <a16:creationId xmlns:a16="http://schemas.microsoft.com/office/drawing/2014/main" id="{35920448-4115-4382-7057-6C10A7AB77C5}"/>
              </a:ext>
            </a:extLst>
          </p:cNvPr>
          <p:cNvSpPr txBox="1">
            <a:spLocks/>
          </p:cNvSpPr>
          <p:nvPr/>
        </p:nvSpPr>
        <p:spPr>
          <a:xfrm>
            <a:off x="647700" y="261278"/>
            <a:ext cx="107061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b="1">
                <a:latin typeface="Arial Narrow" panose="020B0604020202020204" pitchFamily="34" charset="0"/>
                <a:cs typeface="Arial Narrow" panose="020B0604020202020204" pitchFamily="34" charset="0"/>
              </a:rPr>
              <a:t>Gerencia de Escuelas</a:t>
            </a:r>
            <a:endParaRPr lang="es-CO"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304738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860347-4689-C969-A7DA-37FA76AA7DFA}"/>
              </a:ext>
            </a:extLst>
          </p:cNvPr>
          <p:cNvSpPr txBox="1">
            <a:spLocks/>
          </p:cNvSpPr>
          <p:nvPr/>
        </p:nvSpPr>
        <p:spPr>
          <a:xfrm>
            <a:off x="516152" y="140657"/>
            <a:ext cx="11372850"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800" b="1" dirty="0">
                <a:latin typeface="Arial" panose="020B0604020202020204" pitchFamily="34" charset="0"/>
                <a:cs typeface="Arial" panose="020B0604020202020204" pitchFamily="34" charset="0"/>
              </a:rPr>
              <a:t>Propuestas ciudadanas </a:t>
            </a:r>
          </a:p>
          <a:p>
            <a:r>
              <a:rPr lang="es-CO" sz="4800" b="1" dirty="0">
                <a:latin typeface="Arial" panose="020B0604020202020204" pitchFamily="34" charset="0"/>
                <a:cs typeface="Arial" panose="020B0604020202020204" pitchFamily="34" charset="0"/>
              </a:rPr>
              <a:t>Gerencia de Escuelas</a:t>
            </a:r>
          </a:p>
        </p:txBody>
      </p:sp>
      <p:sp>
        <p:nvSpPr>
          <p:cNvPr id="3" name="CuadroTexto 2">
            <a:extLst>
              <a:ext uri="{FF2B5EF4-FFF2-40B4-BE49-F238E27FC236}">
                <a16:creationId xmlns:a16="http://schemas.microsoft.com/office/drawing/2014/main" id="{3EF1722D-A2B1-7A13-2D6E-AE69F3EB835E}"/>
              </a:ext>
            </a:extLst>
          </p:cNvPr>
          <p:cNvSpPr txBox="1"/>
          <p:nvPr/>
        </p:nvSpPr>
        <p:spPr>
          <a:xfrm>
            <a:off x="4611902" y="1980994"/>
            <a:ext cx="6096000" cy="369332"/>
          </a:xfrm>
          <a:prstGeom prst="rect">
            <a:avLst/>
          </a:prstGeom>
          <a:noFill/>
        </p:spPr>
        <p:txBody>
          <a:bodyPr wrap="square">
            <a:spAutoFit/>
          </a:bodyPr>
          <a:lstStyle/>
          <a:p>
            <a:endParaRPr lang="es-CO" dirty="0">
              <a:latin typeface="Arial" panose="020B0604020202020204" pitchFamily="34" charset="0"/>
              <a:cs typeface="Arial" panose="020B0604020202020204" pitchFamily="34" charset="0"/>
            </a:endParaRPr>
          </a:p>
        </p:txBody>
      </p:sp>
      <p:graphicFrame>
        <p:nvGraphicFramePr>
          <p:cNvPr id="4" name="Diagrama 3">
            <a:extLst>
              <a:ext uri="{FF2B5EF4-FFF2-40B4-BE49-F238E27FC236}">
                <a16:creationId xmlns:a16="http://schemas.microsoft.com/office/drawing/2014/main" id="{911AA0BF-B02D-C630-E616-093B05B55446}"/>
              </a:ext>
            </a:extLst>
          </p:cNvPr>
          <p:cNvGraphicFramePr/>
          <p:nvPr>
            <p:extLst>
              <p:ext uri="{D42A27DB-BD31-4B8C-83A1-F6EECF244321}">
                <p14:modId xmlns:p14="http://schemas.microsoft.com/office/powerpoint/2010/main" val="2843263382"/>
              </p:ext>
            </p:extLst>
          </p:nvPr>
        </p:nvGraphicFramePr>
        <p:xfrm>
          <a:off x="3478427" y="1466220"/>
          <a:ext cx="8296275" cy="4919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a 4">
            <a:extLst>
              <a:ext uri="{FF2B5EF4-FFF2-40B4-BE49-F238E27FC236}">
                <a16:creationId xmlns:a16="http://schemas.microsoft.com/office/drawing/2014/main" id="{570BF56E-7F35-7AB9-F8F7-3B72FAF34CFA}"/>
              </a:ext>
            </a:extLst>
          </p:cNvPr>
          <p:cNvGraphicFramePr>
            <a:graphicFrameLocks noGrp="1"/>
          </p:cNvGraphicFramePr>
          <p:nvPr>
            <p:extLst>
              <p:ext uri="{D42A27DB-BD31-4B8C-83A1-F6EECF244321}">
                <p14:modId xmlns:p14="http://schemas.microsoft.com/office/powerpoint/2010/main" val="2905567486"/>
              </p:ext>
            </p:extLst>
          </p:nvPr>
        </p:nvGraphicFramePr>
        <p:xfrm>
          <a:off x="1081302" y="1757022"/>
          <a:ext cx="1625600" cy="4265295"/>
        </p:xfrm>
        <a:graphic>
          <a:graphicData uri="http://schemas.openxmlformats.org/drawingml/2006/table">
            <a:tbl>
              <a:tblPr/>
              <a:tblGrid>
                <a:gridCol w="1625600">
                  <a:extLst>
                    <a:ext uri="{9D8B030D-6E8A-4147-A177-3AD203B41FA5}">
                      <a16:colId xmlns:a16="http://schemas.microsoft.com/office/drawing/2014/main" val="2940009010"/>
                    </a:ext>
                  </a:extLst>
                </a:gridCol>
              </a:tblGrid>
              <a:tr h="381000">
                <a:tc>
                  <a:txBody>
                    <a:bodyPr/>
                    <a:lstStyle/>
                    <a:p>
                      <a:pPr algn="ctr" fontAlgn="ctr"/>
                      <a:r>
                        <a:rPr lang="es-CO" sz="3300" b="1" i="0" u="none" strike="noStrike" dirty="0">
                          <a:solidFill>
                            <a:srgbClr val="000000"/>
                          </a:solidFill>
                          <a:effectLst/>
                          <a:latin typeface="Calibri" panose="020F0502020204030204" pitchFamily="34" charset="0"/>
                        </a:rPr>
                        <a:t>7</a:t>
                      </a:r>
                      <a:r>
                        <a:rPr lang="es-CO" sz="1400" b="1" i="0" u="none" strike="noStrike" dirty="0">
                          <a:solidFill>
                            <a:srgbClr val="000000"/>
                          </a:solidFill>
                          <a:effectLst/>
                          <a:latin typeface="Calibri" panose="020F0502020204030204" pitchFamily="34" charset="0"/>
                        </a:rPr>
                        <a:t> Propuesta ciudadana asociada/Chatico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950041575"/>
                  </a:ext>
                </a:extLst>
              </a:tr>
              <a:tr h="1956435">
                <a:tc>
                  <a:txBody>
                    <a:bodyPr/>
                    <a:lstStyle/>
                    <a:p>
                      <a:pPr algn="ctr" fontAlgn="ctr"/>
                      <a:r>
                        <a:rPr lang="es-CO" sz="1400" b="0" i="0" u="none" strike="noStrike">
                          <a:solidFill>
                            <a:srgbClr val="000000"/>
                          </a:solidFill>
                          <a:effectLst/>
                          <a:latin typeface="Calibri" panose="020F0502020204030204" pitchFamily="34" charset="0"/>
                        </a:rPr>
                        <a:t>41107-10205-13535-147817AN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442723"/>
                  </a:ext>
                </a:extLst>
              </a:tr>
              <a:tr h="1371600">
                <a:tc>
                  <a:txBody>
                    <a:bodyPr/>
                    <a:lstStyle/>
                    <a:p>
                      <a:pPr algn="ctr" fontAlgn="ctr"/>
                      <a:r>
                        <a:rPr lang="es-CO" sz="1400" b="0" i="0" u="none" strike="noStrike" dirty="0">
                          <a:solidFill>
                            <a:srgbClr val="000000"/>
                          </a:solidFill>
                          <a:effectLst/>
                          <a:latin typeface="Calibri" panose="020F0502020204030204" pitchFamily="34" charset="0"/>
                        </a:rPr>
                        <a:t>94400 C-3321-13535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143965"/>
                  </a:ext>
                </a:extLst>
              </a:tr>
            </a:tbl>
          </a:graphicData>
        </a:graphic>
      </p:graphicFrame>
    </p:spTree>
    <p:extLst>
      <p:ext uri="{BB962C8B-B14F-4D97-AF65-F5344CB8AC3E}">
        <p14:creationId xmlns:p14="http://schemas.microsoft.com/office/powerpoint/2010/main" val="1330553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993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8860347-4689-C969-A7DA-37FA76AA7DFA}"/>
              </a:ext>
            </a:extLst>
          </p:cNvPr>
          <p:cNvSpPr txBox="1">
            <a:spLocks/>
          </p:cNvSpPr>
          <p:nvPr/>
        </p:nvSpPr>
        <p:spPr>
          <a:xfrm>
            <a:off x="121881" y="83127"/>
            <a:ext cx="3657593" cy="7734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800" b="1" dirty="0">
                <a:latin typeface="Arial" panose="020B0604020202020204" pitchFamily="34" charset="0"/>
                <a:cs typeface="Arial" panose="020B0604020202020204" pitchFamily="34" charset="0"/>
              </a:rPr>
              <a:t>Evidencias</a:t>
            </a:r>
          </a:p>
        </p:txBody>
      </p:sp>
      <p:pic>
        <p:nvPicPr>
          <p:cNvPr id="5" name="WhatsApp Video 2024-10-01 at 10.42.17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93019" y="856620"/>
            <a:ext cx="3151635" cy="5602906"/>
          </a:xfrm>
          <a:prstGeom prst="rect">
            <a:avLst/>
          </a:prstGeom>
        </p:spPr>
      </p:pic>
      <p:pic>
        <p:nvPicPr>
          <p:cNvPr id="9" name="WhatsApp Video 2024-10-02 at 7.07.50 A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331547" y="1738746"/>
            <a:ext cx="6461125" cy="3657600"/>
          </a:xfrm>
          <a:prstGeom prst="rect">
            <a:avLst/>
          </a:prstGeom>
        </p:spPr>
      </p:pic>
    </p:spTree>
    <p:extLst>
      <p:ext uri="{BB962C8B-B14F-4D97-AF65-F5344CB8AC3E}">
        <p14:creationId xmlns:p14="http://schemas.microsoft.com/office/powerpoint/2010/main" val="1932678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6"/>
            <a:ext cx="12192000" cy="6858000"/>
          </a:xfrm>
          <a:prstGeom prst="rect">
            <a:avLst/>
          </a:prstGeom>
        </p:spPr>
      </p:pic>
      <p:sp>
        <p:nvSpPr>
          <p:cNvPr id="4" name="Título 1">
            <a:extLst>
              <a:ext uri="{FF2B5EF4-FFF2-40B4-BE49-F238E27FC236}">
                <a16:creationId xmlns:a16="http://schemas.microsoft.com/office/drawing/2014/main" id="{28860347-4689-C969-A7DA-37FA76AA7DFA}"/>
              </a:ext>
            </a:extLst>
          </p:cNvPr>
          <p:cNvSpPr txBox="1">
            <a:spLocks/>
          </p:cNvSpPr>
          <p:nvPr/>
        </p:nvSpPr>
        <p:spPr>
          <a:xfrm>
            <a:off x="121881" y="83127"/>
            <a:ext cx="3657593" cy="7734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4800" b="1" dirty="0">
                <a:latin typeface="Arial" panose="020B0604020202020204" pitchFamily="34" charset="0"/>
                <a:cs typeface="Arial" panose="020B0604020202020204" pitchFamily="34" charset="0"/>
              </a:rPr>
              <a:t>Evidencias</a:t>
            </a:r>
          </a:p>
        </p:txBody>
      </p:sp>
      <p:pic>
        <p:nvPicPr>
          <p:cNvPr id="6" name="Imagen 5"/>
          <p:cNvPicPr>
            <a:picLocks noChangeAspect="1"/>
          </p:cNvPicPr>
          <p:nvPr/>
        </p:nvPicPr>
        <p:blipFill rotWithShape="1">
          <a:blip r:embed="rId3"/>
          <a:srcRect l="26759" t="16754" r="12219" b="12944"/>
          <a:stretch/>
        </p:blipFill>
        <p:spPr>
          <a:xfrm>
            <a:off x="3779474" y="4071773"/>
            <a:ext cx="4226751" cy="2739180"/>
          </a:xfrm>
          <a:prstGeom prst="rect">
            <a:avLst/>
          </a:prstGeom>
        </p:spPr>
      </p:pic>
      <p:pic>
        <p:nvPicPr>
          <p:cNvPr id="7" name="Imagen 6"/>
          <p:cNvPicPr>
            <a:picLocks noChangeAspect="1"/>
          </p:cNvPicPr>
          <p:nvPr/>
        </p:nvPicPr>
        <p:blipFill rotWithShape="1">
          <a:blip r:embed="rId4"/>
          <a:srcRect l="26698" t="17083" r="12445" b="31982"/>
          <a:stretch/>
        </p:blipFill>
        <p:spPr>
          <a:xfrm>
            <a:off x="5897350" y="1020124"/>
            <a:ext cx="5840319" cy="2749602"/>
          </a:xfrm>
          <a:prstGeom prst="rect">
            <a:avLst/>
          </a:prstGeom>
        </p:spPr>
      </p:pic>
      <p:pic>
        <p:nvPicPr>
          <p:cNvPr id="8" name="Imagen 7"/>
          <p:cNvPicPr>
            <a:picLocks noChangeAspect="1"/>
          </p:cNvPicPr>
          <p:nvPr/>
        </p:nvPicPr>
        <p:blipFill rotWithShape="1">
          <a:blip r:embed="rId5"/>
          <a:srcRect l="27128" t="17025" r="12408" b="13807"/>
          <a:stretch/>
        </p:blipFill>
        <p:spPr>
          <a:xfrm>
            <a:off x="917100" y="861818"/>
            <a:ext cx="4765065" cy="3066215"/>
          </a:xfrm>
          <a:prstGeom prst="rect">
            <a:avLst/>
          </a:prstGeom>
        </p:spPr>
      </p:pic>
    </p:spTree>
    <p:extLst>
      <p:ext uri="{BB962C8B-B14F-4D97-AF65-F5344CB8AC3E}">
        <p14:creationId xmlns:p14="http://schemas.microsoft.com/office/powerpoint/2010/main" val="3213215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4E14BE6B-0A52-0578-22EC-502870CEBDA4}"/>
              </a:ext>
            </a:extLst>
          </p:cNvPr>
          <p:cNvSpPr txBox="1">
            <a:spLocks/>
          </p:cNvSpPr>
          <p:nvPr/>
        </p:nvSpPr>
        <p:spPr>
          <a:xfrm>
            <a:off x="838200" y="0"/>
            <a:ext cx="10515600" cy="1325563"/>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11500" b="1" dirty="0">
                <a:latin typeface="Arial Narrow" panose="020B0604020202020204" pitchFamily="34" charset="0"/>
                <a:cs typeface="Arial Narrow" panose="020B0604020202020204" pitchFamily="34" charset="0"/>
              </a:rPr>
              <a:t>Evaluación Diálogos Ciudadanos</a:t>
            </a:r>
          </a:p>
        </p:txBody>
      </p:sp>
      <p:pic>
        <p:nvPicPr>
          <p:cNvPr id="1026" name="Picture 2" descr="C:\Users\LENOVO\Downloads\WhatsApp Image 2024-10-02 at 3.58.58 P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708" y="1510299"/>
            <a:ext cx="4727944" cy="472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609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54800208-D0C9-2513-CD1A-76EC80953E8B}"/>
              </a:ext>
            </a:extLst>
          </p:cNvPr>
          <p:cNvSpPr/>
          <p:nvPr/>
        </p:nvSpPr>
        <p:spPr>
          <a:xfrm>
            <a:off x="2162432" y="556054"/>
            <a:ext cx="7587049" cy="3721678"/>
          </a:xfrm>
          <a:prstGeom prst="roundRect">
            <a:avLst/>
          </a:prstGeom>
          <a:solidFill>
            <a:srgbClr val="23B4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4E14BE6B-0A52-0578-22EC-502870CEBDA4}"/>
              </a:ext>
            </a:extLst>
          </p:cNvPr>
          <p:cNvSpPr txBox="1">
            <a:spLocks/>
          </p:cNvSpPr>
          <p:nvPr/>
        </p:nvSpPr>
        <p:spPr>
          <a:xfrm>
            <a:off x="691979" y="460119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11500" b="1" dirty="0">
                <a:latin typeface="Arial Narrow" panose="020B0604020202020204" pitchFamily="34" charset="0"/>
                <a:cs typeface="Arial Narrow" panose="020B0604020202020204" pitchFamily="34" charset="0"/>
              </a:rPr>
              <a:t>GRACIAS</a:t>
            </a:r>
          </a:p>
        </p:txBody>
      </p:sp>
      <p:pic>
        <p:nvPicPr>
          <p:cNvPr id="2050" name="Picture 2" descr="Foro Niños en XXII Congreso Panamericano del Niño, La Niña y Adolescentes |  Portal ICBF - Instituto Colombiano de Bienestar Familiar ICBF">
            <a:extLst>
              <a:ext uri="{FF2B5EF4-FFF2-40B4-BE49-F238E27FC236}">
                <a16:creationId xmlns:a16="http://schemas.microsoft.com/office/drawing/2014/main" id="{80B56A94-95A3-2647-CD2B-B8FAD4D19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422" y="879518"/>
            <a:ext cx="6882714" cy="312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41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2FC8E67-542D-45C3-8EF4-9DC7E4FF3A22}"/>
              </a:ext>
            </a:extLst>
          </p:cNvPr>
          <p:cNvSpPr txBox="1">
            <a:spLocks/>
          </p:cNvSpPr>
          <p:nvPr/>
        </p:nvSpPr>
        <p:spPr>
          <a:xfrm>
            <a:off x="1790653" y="2385087"/>
            <a:ext cx="8848725" cy="2449195"/>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lnSpc>
                <a:spcPct val="100000"/>
              </a:lnSpc>
              <a:spcBef>
                <a:spcPts val="100"/>
              </a:spcBef>
            </a:pPr>
            <a:r>
              <a:rPr lang="es-CO" b="1" spc="-10" dirty="0">
                <a:solidFill>
                  <a:srgbClr val="383838"/>
                </a:solidFill>
                <a:latin typeface="Arial Narrow" panose="020B0604020202020204" pitchFamily="34" charset="0"/>
                <a:cs typeface="Arial Narrow" panose="020B0604020202020204" pitchFamily="34" charset="0"/>
              </a:rPr>
              <a:t>SUBDIRECCIÓN</a:t>
            </a:r>
            <a:r>
              <a:rPr lang="es-CO" b="1" spc="-395" dirty="0">
                <a:solidFill>
                  <a:srgbClr val="383838"/>
                </a:solidFill>
                <a:latin typeface="Arial Narrow" panose="020B0604020202020204" pitchFamily="34" charset="0"/>
                <a:cs typeface="Arial Narrow" panose="020B0604020202020204" pitchFamily="34" charset="0"/>
              </a:rPr>
              <a:t> </a:t>
            </a:r>
            <a:r>
              <a:rPr lang="es-CO" b="1" spc="-25" dirty="0">
                <a:solidFill>
                  <a:srgbClr val="383838"/>
                </a:solidFill>
                <a:latin typeface="Arial Narrow" panose="020B0604020202020204" pitchFamily="34" charset="0"/>
                <a:cs typeface="Arial Narrow" panose="020B0604020202020204" pitchFamily="34" charset="0"/>
              </a:rPr>
              <a:t>DE </a:t>
            </a:r>
            <a:r>
              <a:rPr lang="es-CO" b="1" dirty="0">
                <a:solidFill>
                  <a:srgbClr val="383838"/>
                </a:solidFill>
                <a:latin typeface="Arial Narrow" panose="020B0604020202020204" pitchFamily="34" charset="0"/>
                <a:cs typeface="Arial Narrow" panose="020B0604020202020204" pitchFamily="34" charset="0"/>
              </a:rPr>
              <a:t>ASUNTOS</a:t>
            </a:r>
            <a:r>
              <a:rPr lang="es-CO" b="1" spc="-350" dirty="0">
                <a:solidFill>
                  <a:srgbClr val="383838"/>
                </a:solidFill>
                <a:latin typeface="Arial Narrow" panose="020B0604020202020204" pitchFamily="34" charset="0"/>
                <a:cs typeface="Arial Narrow" panose="020B0604020202020204" pitchFamily="34" charset="0"/>
              </a:rPr>
              <a:t> </a:t>
            </a:r>
            <a:r>
              <a:rPr lang="es-CO" b="1" spc="-10" dirty="0">
                <a:solidFill>
                  <a:srgbClr val="FF0000"/>
                </a:solidFill>
                <a:latin typeface="Arial Narrow" panose="020B0604020202020204" pitchFamily="34" charset="0"/>
                <a:cs typeface="Arial Narrow" panose="020B0604020202020204" pitchFamily="34" charset="0"/>
              </a:rPr>
              <a:t>COMUNALES</a:t>
            </a:r>
            <a:endParaRPr lang="es-CO" b="1" dirty="0">
              <a:latin typeface="Arial Narrow" panose="020B0604020202020204" pitchFamily="34" charset="0"/>
              <a:cs typeface="Arial Narrow" panose="020B0604020202020204" pitchFamily="34" charset="0"/>
            </a:endParaRPr>
          </a:p>
          <a:p>
            <a:pPr marL="12700">
              <a:lnSpc>
                <a:spcPct val="100000"/>
              </a:lnSpc>
              <a:spcBef>
                <a:spcPts val="1080"/>
              </a:spcBef>
            </a:pPr>
            <a:r>
              <a:rPr lang="es-CO" sz="3000" spc="-20" dirty="0">
                <a:solidFill>
                  <a:srgbClr val="383838"/>
                </a:solidFill>
                <a:latin typeface="Arial Narrow" panose="020B0604020202020204" pitchFamily="34" charset="0"/>
                <a:cs typeface="Arial Narrow" panose="020B0604020202020204" pitchFamily="34" charset="0"/>
              </a:rPr>
              <a:t>2024</a:t>
            </a:r>
            <a:endParaRPr lang="es-CO" sz="300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93502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674A1B54-597C-3BD5-A8AF-5E7083C0FE60}"/>
              </a:ext>
            </a:extLst>
          </p:cNvPr>
          <p:cNvSpPr txBox="1">
            <a:spLocks/>
          </p:cNvSpPr>
          <p:nvPr/>
        </p:nvSpPr>
        <p:spPr>
          <a:xfrm>
            <a:off x="1313425" y="427360"/>
            <a:ext cx="9373110" cy="744690"/>
          </a:xfrm>
          <a:prstGeom prst="rect">
            <a:avLst/>
          </a:prstGeom>
        </p:spPr>
        <p:txBody>
          <a:bodyPr vert="horz" wrap="square" lIns="0" tIns="66928"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es-MX" sz="2800" b="1" dirty="0">
                <a:latin typeface="Arial Black" panose="020B0604020202020204" pitchFamily="34" charset="0"/>
                <a:cs typeface="Arial Black" panose="020B0604020202020204" pitchFamily="34" charset="0"/>
              </a:rPr>
              <a:t>OBJETIVO PLAN DE DESARROLLO DISTRITAL</a:t>
            </a:r>
            <a:br>
              <a:rPr lang="es-MX" sz="2800" b="1" dirty="0">
                <a:latin typeface="Arial Black" panose="020B0604020202020204" pitchFamily="34" charset="0"/>
                <a:cs typeface="Arial Black" panose="020B0604020202020204" pitchFamily="34" charset="0"/>
              </a:rPr>
            </a:br>
            <a:r>
              <a:rPr lang="es-MX" sz="1600" b="1" dirty="0">
                <a:latin typeface="Arial Black" panose="020B0604020202020204" pitchFamily="34" charset="0"/>
                <a:cs typeface="Arial Black" panose="020B0604020202020204" pitchFamily="34" charset="0"/>
              </a:rPr>
              <a:t>05 Bogotá Confía en su Gobierno</a:t>
            </a:r>
            <a:endParaRPr lang="es-MX" sz="2800" b="1" dirty="0">
              <a:latin typeface="Arial Black" panose="020B0604020202020204" pitchFamily="34" charset="0"/>
              <a:cs typeface="Arial Black" panose="020B0604020202020204" pitchFamily="34" charset="0"/>
            </a:endParaRPr>
          </a:p>
        </p:txBody>
      </p:sp>
      <p:sp>
        <p:nvSpPr>
          <p:cNvPr id="4" name="object 4">
            <a:extLst>
              <a:ext uri="{FF2B5EF4-FFF2-40B4-BE49-F238E27FC236}">
                <a16:creationId xmlns:a16="http://schemas.microsoft.com/office/drawing/2014/main" id="{4479A217-1612-DB98-0C94-473D8AE939B6}"/>
              </a:ext>
            </a:extLst>
          </p:cNvPr>
          <p:cNvSpPr txBox="1">
            <a:spLocks/>
          </p:cNvSpPr>
          <p:nvPr/>
        </p:nvSpPr>
        <p:spPr>
          <a:xfrm>
            <a:off x="694037" y="1595899"/>
            <a:ext cx="11119022" cy="4382610"/>
          </a:xfrm>
          <a:prstGeom prst="rect">
            <a:avLst/>
          </a:prstGeom>
        </p:spPr>
        <p:txBody>
          <a:bodyPr vert="horz" wrap="square" lIns="0" tIns="1206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000" i="1" dirty="0">
                <a:latin typeface="Arial" panose="020B0604020202020204" pitchFamily="34" charset="0"/>
                <a:cs typeface="Arial" panose="020B0604020202020204" pitchFamily="34" charset="0"/>
              </a:rPr>
              <a:t>META PLAN DE DESARROLLO DISTRITAL</a:t>
            </a:r>
            <a:endParaRPr lang="es-ES" sz="2000" dirty="0">
              <a:latin typeface="Arial Narrow" panose="020B0604020202020204" pitchFamily="34" charset="0"/>
              <a:cs typeface="Arial Narrow" panose="020B0604020202020204" pitchFamily="34" charset="0"/>
            </a:endParaRPr>
          </a:p>
          <a:p>
            <a:pPr marL="285750" indent="-285750" algn="just"/>
            <a:r>
              <a:rPr lang="es-MX" sz="2000" dirty="0">
                <a:latin typeface="Arial Narrow" panose="020B0604020202020204" pitchFamily="34" charset="0"/>
                <a:cs typeface="Arial Narrow" panose="020B0604020202020204" pitchFamily="34" charset="0"/>
              </a:rPr>
              <a:t>424 Implementar 1 Metodología(s) conducente a la implementación y seguimiento de convenios solidarios para facilitar el aprovechamiento en bienes fiscales y de carácter comunitario en salones comunales, así como en estacionamiento en zonas de cesión con uso de parqueadero de carácter barrial con uso comunitario que no hagan parte de la red de estacionamientos públicos y privados de conexión al sistema de transporte.</a:t>
            </a:r>
          </a:p>
          <a:p>
            <a:pPr marL="285750" indent="-285750" algn="just"/>
            <a:endParaRPr lang="es-MX" sz="2000" dirty="0">
              <a:latin typeface="Arial Narrow" panose="020B0604020202020204" pitchFamily="34" charset="0"/>
              <a:cs typeface="Arial Narrow" panose="020B0604020202020204" pitchFamily="34" charset="0"/>
            </a:endParaRPr>
          </a:p>
          <a:p>
            <a:pPr marL="0" indent="0" algn="just">
              <a:buNone/>
            </a:pPr>
            <a:r>
              <a:rPr lang="es-MX" sz="2000" i="1" dirty="0">
                <a:latin typeface="Arial" panose="020B0604020202020204" pitchFamily="34" charset="0"/>
                <a:cs typeface="Arial" panose="020B0604020202020204" pitchFamily="34" charset="0"/>
              </a:rPr>
              <a:t>META IDPAC</a:t>
            </a:r>
            <a:endParaRPr lang="es-MX" sz="2000" dirty="0">
              <a:latin typeface="Arial Narrow" panose="020B0604020202020204" pitchFamily="34" charset="0"/>
              <a:cs typeface="Arial Narrow" panose="020B0604020202020204" pitchFamily="34" charset="0"/>
            </a:endParaRPr>
          </a:p>
          <a:p>
            <a:pPr marL="285750" indent="-285750" algn="just"/>
            <a:r>
              <a:rPr lang="es-MX" sz="2000" dirty="0">
                <a:latin typeface="Arial Narrow" panose="020B0604020202020204" pitchFamily="34" charset="0"/>
                <a:cs typeface="Arial Narrow" panose="020B0604020202020204" pitchFamily="34" charset="0"/>
              </a:rPr>
              <a:t>"2. Incrementar las capacidades organizativas, de incidencia, sostenibilidad y autonomía de las organizaciones sociales, comunales, de medios comunitarios alternativos de comunicación, de propiedad horizontal e instancias de participación formales y no formales para aumentar la participación en la toma de decisiones en asuntos públicos locales y distritales. "</a:t>
            </a:r>
          </a:p>
          <a:p>
            <a:pPr marL="285750" indent="-285750" algn="just"/>
            <a:endParaRPr lang="es-MX" sz="2000" dirty="0">
              <a:latin typeface="Arial Narrow" panose="020B0604020202020204" pitchFamily="34" charset="0"/>
              <a:cs typeface="Arial Narrow" panose="020B0604020202020204" pitchFamily="34" charset="0"/>
            </a:endParaRPr>
          </a:p>
          <a:p>
            <a:pPr marL="285750" indent="-285750" algn="just"/>
            <a:endParaRPr lang="es-ES" sz="200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510468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979F895-E2D5-867F-E417-420EDFD5B025}"/>
              </a:ext>
            </a:extLst>
          </p:cNvPr>
          <p:cNvSpPr txBox="1">
            <a:spLocks/>
          </p:cNvSpPr>
          <p:nvPr/>
        </p:nvSpPr>
        <p:spPr>
          <a:xfrm>
            <a:off x="754792" y="534326"/>
            <a:ext cx="10898658" cy="1237133"/>
          </a:xfrm>
          <a:prstGeom prst="rect">
            <a:avLst/>
          </a:prstGeom>
        </p:spPr>
        <p:txBody>
          <a:bodyPr vert="horz" wrap="square" lIns="0" tIns="66928"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es-MX" sz="2800" b="1" dirty="0">
                <a:latin typeface="Arial Narrow" panose="020B0604020202020204" pitchFamily="34" charset="0"/>
                <a:cs typeface="Arial Narrow" panose="020B0604020202020204" pitchFamily="34" charset="0"/>
              </a:rPr>
              <a:t>PROYECTO DE INVERSIÓN</a:t>
            </a:r>
            <a:br>
              <a:rPr lang="es-MX" sz="2800" b="1" dirty="0">
                <a:latin typeface="Arial Narrow" panose="020B0604020202020204" pitchFamily="34" charset="0"/>
                <a:cs typeface="Arial Narrow" panose="020B0604020202020204" pitchFamily="34" charset="0"/>
              </a:rPr>
            </a:br>
            <a:br>
              <a:rPr lang="es-MX" sz="2800" b="1" dirty="0">
                <a:latin typeface="Arial Narrow" panose="020B0604020202020204" pitchFamily="34" charset="0"/>
                <a:cs typeface="Arial Narrow" panose="020B0604020202020204" pitchFamily="34" charset="0"/>
              </a:rPr>
            </a:br>
            <a:r>
              <a:rPr lang="es-MX" sz="2000" b="1" dirty="0">
                <a:latin typeface="Arial Narrow" panose="020B0604020202020204" pitchFamily="34" charset="0"/>
                <a:cs typeface="Arial Narrow" panose="020B0604020202020204" pitchFamily="34" charset="0"/>
              </a:rPr>
              <a:t>8131 - Implementación de mecanismos de participación que potencian el desarrollo territorial Bogotá D.C</a:t>
            </a:r>
          </a:p>
        </p:txBody>
      </p:sp>
      <p:sp>
        <p:nvSpPr>
          <p:cNvPr id="5" name="object 4">
            <a:extLst>
              <a:ext uri="{FF2B5EF4-FFF2-40B4-BE49-F238E27FC236}">
                <a16:creationId xmlns:a16="http://schemas.microsoft.com/office/drawing/2014/main" id="{7418F66C-F6A8-B54E-47E3-CE9481651A91}"/>
              </a:ext>
            </a:extLst>
          </p:cNvPr>
          <p:cNvSpPr txBox="1">
            <a:spLocks/>
          </p:cNvSpPr>
          <p:nvPr/>
        </p:nvSpPr>
        <p:spPr>
          <a:xfrm>
            <a:off x="990600" y="2232454"/>
            <a:ext cx="10427043" cy="3542893"/>
          </a:xfrm>
          <a:prstGeom prst="rect">
            <a:avLst/>
          </a:prstGeom>
        </p:spPr>
        <p:txBody>
          <a:bodyPr vert="horz" wrap="square" lIns="0" tIns="1206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i="1" dirty="0">
                <a:latin typeface="Arial" panose="020B0604020202020204" pitchFamily="34" charset="0"/>
                <a:cs typeface="Arial" panose="020B0604020202020204" pitchFamily="34" charset="0"/>
              </a:rPr>
              <a:t>Metas Relacionadas</a:t>
            </a:r>
          </a:p>
          <a:p>
            <a:endParaRPr lang="es-ES" sz="1800" i="1" dirty="0">
              <a:latin typeface="Arial" panose="020B0604020202020204" pitchFamily="34" charset="0"/>
              <a:cs typeface="Arial" panose="020B0604020202020204" pitchFamily="34" charset="0"/>
            </a:endParaRPr>
          </a:p>
          <a:p>
            <a:pPr marL="342900" indent="-342900">
              <a:buFont typeface="+mj-lt"/>
              <a:buAutoNum type="arabicPeriod"/>
            </a:pPr>
            <a:r>
              <a:rPr lang="es-MX" sz="1800" i="1" dirty="0">
                <a:latin typeface="Arial" panose="020B0604020202020204" pitchFamily="34" charset="0"/>
                <a:cs typeface="Arial" panose="020B0604020202020204" pitchFamily="34" charset="0"/>
              </a:rPr>
              <a:t>Tres (3) Jornadas Únicas Electorales de Participación Ciudadana creando conservando y actualizando el censo único electoral en el aplicativo VOTEC; para motivar el control social en las actuaciones de la administración distrital.</a:t>
            </a:r>
          </a:p>
          <a:p>
            <a:pPr marL="342900" indent="-342900">
              <a:buFont typeface="+mj-lt"/>
              <a:buAutoNum type="arabicPeriod"/>
            </a:pPr>
            <a:r>
              <a:rPr lang="es-MX" sz="1800" i="1" dirty="0">
                <a:latin typeface="Arial" panose="020B0604020202020204" pitchFamily="34" charset="0"/>
                <a:cs typeface="Arial" panose="020B0604020202020204" pitchFamily="34" charset="0"/>
              </a:rPr>
              <a:t>Aplicar a 2000 organizaciones sociales, comunales, medios comunitarios, de propiedad horizontal el modelo de fortalecimiento.</a:t>
            </a:r>
          </a:p>
          <a:p>
            <a:pPr marL="342900" indent="-342900">
              <a:buFont typeface="+mj-lt"/>
              <a:buAutoNum type="arabicPeriod"/>
            </a:pPr>
            <a:r>
              <a:rPr lang="es-MX" sz="1800" i="1" dirty="0">
                <a:latin typeface="Arial" panose="020B0604020202020204" pitchFamily="34" charset="0"/>
                <a:cs typeface="Arial" panose="020B0604020202020204" pitchFamily="34" charset="0"/>
              </a:rPr>
              <a:t>Implementar el 100% de los planes de acción de las políticas públicas a cargo del IDPAC.</a:t>
            </a:r>
          </a:p>
          <a:p>
            <a:pPr marL="342900" indent="-342900">
              <a:buFont typeface="+mj-lt"/>
              <a:buAutoNum type="arabicPeriod"/>
            </a:pPr>
            <a:r>
              <a:rPr lang="es-MX" sz="1800" i="1" dirty="0">
                <a:latin typeface="Arial" panose="020B0604020202020204" pitchFamily="34" charset="0"/>
                <a:cs typeface="Arial" panose="020B0604020202020204" pitchFamily="34" charset="0"/>
              </a:rPr>
              <a:t>Fortalecer 450 instancias formales y no formales de participación aplicando el modelo de fortalecimiento.</a:t>
            </a:r>
          </a:p>
          <a:p>
            <a:pPr marL="800100" lvl="1" indent="-342900"/>
            <a:endParaRPr lang="es-ES" i="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796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6F7C82F-9884-65CE-B1B2-D74116022DC4}"/>
              </a:ext>
            </a:extLst>
          </p:cNvPr>
          <p:cNvSpPr txBox="1">
            <a:spLocks/>
          </p:cNvSpPr>
          <p:nvPr/>
        </p:nvSpPr>
        <p:spPr>
          <a:xfrm>
            <a:off x="418070" y="210065"/>
            <a:ext cx="11355858" cy="498469"/>
          </a:xfrm>
          <a:prstGeom prst="rect">
            <a:avLst/>
          </a:prstGeom>
        </p:spPr>
        <p:txBody>
          <a:bodyPr vert="horz" wrap="square" lIns="0" tIns="66928"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00"/>
              </a:spcBef>
            </a:pPr>
            <a:r>
              <a:rPr lang="es-ES" sz="2800" b="1" dirty="0">
                <a:latin typeface="Arial" panose="020B0604020202020204" pitchFamily="34" charset="0"/>
                <a:cs typeface="Arial" panose="020B0604020202020204" pitchFamily="34" charset="0"/>
              </a:rPr>
              <a:t>Respuestas Abiertas</a:t>
            </a:r>
            <a:endParaRPr lang="es-ES" sz="2800" b="1" spc="-25" dirty="0">
              <a:latin typeface="Arial" panose="020B060402020202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75390926-5024-AD9F-5F8A-76481F2F0BAF}"/>
              </a:ext>
            </a:extLst>
          </p:cNvPr>
          <p:cNvGraphicFramePr>
            <a:graphicFrameLocks noGrp="1"/>
          </p:cNvGraphicFramePr>
          <p:nvPr>
            <p:extLst>
              <p:ext uri="{D42A27DB-BD31-4B8C-83A1-F6EECF244321}">
                <p14:modId xmlns:p14="http://schemas.microsoft.com/office/powerpoint/2010/main" val="1920388501"/>
              </p:ext>
            </p:extLst>
          </p:nvPr>
        </p:nvGraphicFramePr>
        <p:xfrm>
          <a:off x="418070" y="988352"/>
          <a:ext cx="11355859" cy="5563902"/>
        </p:xfrm>
        <a:graphic>
          <a:graphicData uri="http://schemas.openxmlformats.org/drawingml/2006/table">
            <a:tbl>
              <a:tblPr/>
              <a:tblGrid>
                <a:gridCol w="6202046">
                  <a:extLst>
                    <a:ext uri="{9D8B030D-6E8A-4147-A177-3AD203B41FA5}">
                      <a16:colId xmlns:a16="http://schemas.microsoft.com/office/drawing/2014/main" val="4230581656"/>
                    </a:ext>
                  </a:extLst>
                </a:gridCol>
                <a:gridCol w="5153813">
                  <a:extLst>
                    <a:ext uri="{9D8B030D-6E8A-4147-A177-3AD203B41FA5}">
                      <a16:colId xmlns:a16="http://schemas.microsoft.com/office/drawing/2014/main" val="4014131959"/>
                    </a:ext>
                  </a:extLst>
                </a:gridCol>
              </a:tblGrid>
              <a:tr h="783873">
                <a:tc>
                  <a:txBody>
                    <a:bodyPr/>
                    <a:lstStyle/>
                    <a:p>
                      <a:pPr algn="ctr" fontAlgn="ctr"/>
                      <a:r>
                        <a:rPr lang="es-MX" sz="2000" b="1" i="0" u="none" strike="noStrike" dirty="0">
                          <a:effectLst/>
                          <a:latin typeface="Arial" panose="020B0604020202020204" pitchFamily="34" charset="0"/>
                        </a:rPr>
                        <a:t>Solicitud</a:t>
                      </a:r>
                    </a:p>
                  </a:txBody>
                  <a:tcPr marL="2141" marR="2141" marT="2141" marB="0" anchor="ct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solidFill>
                      <a:srgbClr val="23B4A6"/>
                    </a:solidFill>
                  </a:tcPr>
                </a:tc>
                <a:tc>
                  <a:txBody>
                    <a:bodyPr/>
                    <a:lstStyle/>
                    <a:p>
                      <a:pPr algn="ctr" fontAlgn="ctr"/>
                      <a:r>
                        <a:rPr lang="es-MX" sz="2000" b="1" i="0" u="none" strike="noStrike" dirty="0">
                          <a:effectLst/>
                          <a:latin typeface="Arial, sans-serif"/>
                        </a:rPr>
                        <a:t>Aporte desde la SAC</a:t>
                      </a:r>
                      <a:endParaRPr lang="es-MX" sz="2000" b="1" i="0" u="none" strike="noStrike" dirty="0">
                        <a:effectLst/>
                        <a:latin typeface="Arial" panose="020B0604020202020204" pitchFamily="34" charset="0"/>
                      </a:endParaRPr>
                    </a:p>
                  </a:txBody>
                  <a:tcPr marL="2141" marR="2141" marT="2141" marB="0" anchor="ct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solidFill>
                      <a:srgbClr val="23B4A6"/>
                    </a:solidFill>
                  </a:tcPr>
                </a:tc>
                <a:extLst>
                  <a:ext uri="{0D108BD9-81ED-4DB2-BD59-A6C34878D82A}">
                    <a16:rowId xmlns:a16="http://schemas.microsoft.com/office/drawing/2014/main" val="1593195453"/>
                  </a:ext>
                </a:extLst>
              </a:tr>
              <a:tr h="461102">
                <a:tc>
                  <a:txBody>
                    <a:bodyPr/>
                    <a:lstStyle/>
                    <a:p>
                      <a:pPr algn="l" fontAlgn="ctr"/>
                      <a:r>
                        <a:rPr lang="es-MX" sz="1400" b="0" i="0" u="none" strike="noStrike" dirty="0">
                          <a:effectLst/>
                          <a:latin typeface="Arial" panose="020B0604020202020204" pitchFamily="34" charset="0"/>
                        </a:rPr>
                        <a:t>Capacitación a los funcionarios en temas de género en instituciones como IDEPAC para las JAC</a:t>
                      </a:r>
                    </a:p>
                  </a:txBody>
                  <a:tcPr marL="2141" marR="2141" marT="2141" marB="0" anchor="ct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ctr" fontAlgn="ctr"/>
                      <a:r>
                        <a:rPr lang="es-MX" sz="1400" b="0" i="0" u="none" strike="noStrike">
                          <a:solidFill>
                            <a:srgbClr val="FF0000"/>
                          </a:solidFill>
                          <a:effectLst/>
                          <a:latin typeface="Arial" panose="020B0604020202020204" pitchFamily="34" charset="0"/>
                        </a:rPr>
                        <a:t>En el marco de la politica publica comunal se viene trabajando con la direccion de generó y la secretaria de la mujer para que los funcionarios y dignatarios de las JAC apropien un protocolo para prevenir la discriminacion por Genero</a:t>
                      </a:r>
                    </a:p>
                  </a:txBody>
                  <a:tcPr marL="2141" marR="2141" marT="2141" marB="0" anchor="ctr">
                    <a:lnL w="6350" cap="flat" cmpd="sng" algn="ctr">
                      <a:solidFill>
                        <a:srgbClr val="999999"/>
                      </a:solidFill>
                      <a:prstDash val="solid"/>
                      <a:round/>
                      <a:headEnd type="none" w="med" len="med"/>
                      <a:tailEnd type="none" w="med" len="med"/>
                    </a:lnL>
                    <a:lnR>
                      <a:noFill/>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1518244005"/>
                  </a:ext>
                </a:extLst>
              </a:tr>
              <a:tr h="461102">
                <a:tc>
                  <a:txBody>
                    <a:bodyPr/>
                    <a:lstStyle/>
                    <a:p>
                      <a:pPr algn="l" fontAlgn="ctr"/>
                      <a:r>
                        <a:rPr lang="es-MX" sz="1400" b="0" i="0" u="none" strike="noStrike" dirty="0">
                          <a:effectLst/>
                          <a:latin typeface="Arial" panose="020B0604020202020204" pitchFamily="34" charset="0"/>
                        </a:rPr>
                        <a:t>Capacitación a los funcionarios  y funcionarias en temas de g{enero en instituciones como IDPAC para las JAC. </a:t>
                      </a:r>
                      <a:r>
                        <a:rPr lang="es-MX" sz="1400" b="0" i="0" u="none" strike="noStrike" dirty="0" err="1">
                          <a:effectLst/>
                          <a:latin typeface="Arial" panose="020B0604020202020204" pitchFamily="34" charset="0"/>
                        </a:rPr>
                        <a:t>eXIGIR</a:t>
                      </a:r>
                      <a:r>
                        <a:rPr lang="es-MX" sz="1400" b="0" i="0" u="none" strike="noStrike" dirty="0">
                          <a:effectLst/>
                          <a:latin typeface="Arial" panose="020B0604020202020204" pitchFamily="34" charset="0"/>
                        </a:rPr>
                        <a:t> LA COMISI{ON DE GÉNERO EN LAS JAC SEGUN LA NUEVA LEY COMUNAL</a:t>
                      </a:r>
                    </a:p>
                  </a:txBody>
                  <a:tcPr marL="2141" marR="2141" marT="2141" marB="0" anchor="ct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ctr" fontAlgn="ctr"/>
                      <a:r>
                        <a:rPr lang="es-MX" sz="1400" b="0" i="0" u="none" strike="noStrike" dirty="0">
                          <a:solidFill>
                            <a:srgbClr val="FF0000"/>
                          </a:solidFill>
                          <a:effectLst/>
                          <a:latin typeface="Arial" panose="020B0604020202020204" pitchFamily="34" charset="0"/>
                        </a:rPr>
                        <a:t>En el marco de la política pública comunal se viene trabajando con la dirección de generó y la secretaria de la mujer para que los funcionarios y dignatarios de las JAC apropien un protocolo para prevenir la discriminación por Genero</a:t>
                      </a:r>
                    </a:p>
                  </a:txBody>
                  <a:tcPr marL="2141" marR="2141" marT="2141" marB="0" anchor="ctr">
                    <a:lnL w="6350" cap="flat" cmpd="sng" algn="ctr">
                      <a:solidFill>
                        <a:srgbClr val="999999"/>
                      </a:solidFill>
                      <a:prstDash val="solid"/>
                      <a:round/>
                      <a:headEnd type="none" w="med" len="med"/>
                      <a:tailEnd type="none" w="med" len="med"/>
                    </a:lnL>
                    <a:lnR>
                      <a:noFill/>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1737352836"/>
                  </a:ext>
                </a:extLst>
              </a:tr>
              <a:tr h="1106644">
                <a:tc>
                  <a:txBody>
                    <a:bodyPr/>
                    <a:lstStyle/>
                    <a:p>
                      <a:pPr algn="l" fontAlgn="ctr"/>
                      <a:r>
                        <a:rPr lang="es-MX" sz="1400" b="0" i="0" u="none" strike="noStrike" dirty="0">
                          <a:effectLst/>
                          <a:latin typeface="Arial" panose="020B0604020202020204" pitchFamily="34" charset="0"/>
                        </a:rPr>
                        <a:t>Usar las sedes de las juntas de acción comunal para brindar tallere, cursos, para niños joves adultos y adultos de tercera edad con el apoyo de trabajo social por parte de universidades, de las alcaldias locales, Sena etc con esto a su vez se promoveria la participación e inclusión ciudadana para los capitalinos.</a:t>
                      </a:r>
                    </a:p>
                  </a:txBody>
                  <a:tcPr marL="2141" marR="2141" marT="2141" marB="0" anchor="ct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ctr" fontAlgn="ctr"/>
                      <a:r>
                        <a:rPr lang="es-MX" sz="1400" b="0" i="0" u="none" strike="noStrike" dirty="0">
                          <a:solidFill>
                            <a:srgbClr val="FF0000"/>
                          </a:solidFill>
                          <a:effectLst/>
                          <a:latin typeface="Arial" panose="020B0604020202020204" pitchFamily="34" charset="0"/>
                        </a:rPr>
                        <a:t>En el establecimiento de los convenios o solicitudes para dotación de espacios para la participación se contempla que los dignatarios garanticen el uso de estos para el desarrollo de la comunidad lo que significa ampliar las actividades que realizan los grupos poblacionales</a:t>
                      </a:r>
                    </a:p>
                  </a:txBody>
                  <a:tcPr marL="2141" marR="2141" marT="2141" marB="0" anchor="ctr">
                    <a:lnL w="6350" cap="flat" cmpd="sng" algn="ctr">
                      <a:solidFill>
                        <a:srgbClr val="999999"/>
                      </a:solidFill>
                      <a:prstDash val="solid"/>
                      <a:round/>
                      <a:headEnd type="none" w="med" len="med"/>
                      <a:tailEnd type="none" w="med" len="med"/>
                    </a:lnL>
                    <a:lnR>
                      <a:noFill/>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2966348134"/>
                  </a:ext>
                </a:extLst>
              </a:tr>
              <a:tr h="553321">
                <a:tc>
                  <a:txBody>
                    <a:bodyPr/>
                    <a:lstStyle/>
                    <a:p>
                      <a:pPr algn="l" fontAlgn="ctr"/>
                      <a:r>
                        <a:rPr lang="es-MX" sz="1400" b="0" i="0" u="none" strike="noStrike">
                          <a:effectLst/>
                          <a:latin typeface="Arial" panose="020B0604020202020204" pitchFamily="34" charset="0"/>
                        </a:rPr>
                        <a:t>Brindar más apoyo a las Juntas de Acción Comunal</a:t>
                      </a:r>
                    </a:p>
                  </a:txBody>
                  <a:tcPr marL="2141" marR="2141" marT="2141" marB="0" anchor="ct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ctr" fontAlgn="ctr"/>
                      <a:r>
                        <a:rPr lang="es-MX" sz="1400" b="0" i="0" u="none" strike="noStrike" dirty="0">
                          <a:solidFill>
                            <a:srgbClr val="FF0000"/>
                          </a:solidFill>
                          <a:effectLst/>
                          <a:latin typeface="Arial" panose="020B0604020202020204" pitchFamily="34" charset="0"/>
                        </a:rPr>
                        <a:t>De igual forma el plan de accion de la Poliica Publica Comunal fortalecera a traves de la accion multisectorial a las JAC</a:t>
                      </a:r>
                    </a:p>
                  </a:txBody>
                  <a:tcPr marL="2141" marR="2141" marT="2141" marB="0" anchor="ctr">
                    <a:lnL w="6350" cap="flat" cmpd="sng" algn="ctr">
                      <a:solidFill>
                        <a:srgbClr val="999999"/>
                      </a:solidFill>
                      <a:prstDash val="solid"/>
                      <a:round/>
                      <a:headEnd type="none" w="med" len="med"/>
                      <a:tailEnd type="none" w="med" len="med"/>
                    </a:lnL>
                    <a:lnR>
                      <a:noFill/>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439465814"/>
                  </a:ext>
                </a:extLst>
              </a:tr>
              <a:tr h="553321">
                <a:tc>
                  <a:txBody>
                    <a:bodyPr/>
                    <a:lstStyle/>
                    <a:p>
                      <a:pPr algn="l" fontAlgn="ctr"/>
                      <a:r>
                        <a:rPr lang="es-MX" sz="1400" b="0" i="0" u="none" strike="noStrike">
                          <a:effectLst/>
                          <a:latin typeface="Arial" panose="020B0604020202020204" pitchFamily="34" charset="0"/>
                        </a:rPr>
                        <a:t>Las juntas de acción comunal muchas están inactivas incentivar la reactivación y la participación de estas en la comunidda</a:t>
                      </a:r>
                    </a:p>
                  </a:txBody>
                  <a:tcPr marL="2141" marR="2141" marT="2141" marB="0" anchor="ct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ctr" fontAlgn="ctr"/>
                      <a:r>
                        <a:rPr lang="es-MX" sz="1400" b="0" i="0" u="none" strike="noStrike" dirty="0">
                          <a:solidFill>
                            <a:srgbClr val="FF0000"/>
                          </a:solidFill>
                          <a:effectLst/>
                          <a:latin typeface="Arial" panose="020B0604020202020204" pitchFamily="34" charset="0"/>
                        </a:rPr>
                        <a:t>Es parte de la apuesta del IDPAC poder llegar a las JAC que no hansido abordadas en los procesos de fortalecimiento</a:t>
                      </a:r>
                    </a:p>
                  </a:txBody>
                  <a:tcPr marL="2141" marR="2141" marT="2141" marB="0" anchor="ctr">
                    <a:lnL w="6350" cap="flat" cmpd="sng" algn="ctr">
                      <a:solidFill>
                        <a:srgbClr val="999999"/>
                      </a:solidFill>
                      <a:prstDash val="solid"/>
                      <a:round/>
                      <a:headEnd type="none" w="med" len="med"/>
                      <a:tailEnd type="none" w="med" len="med"/>
                    </a:lnL>
                    <a:lnR>
                      <a:noFill/>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157682578"/>
                  </a:ext>
                </a:extLst>
              </a:tr>
              <a:tr h="553321">
                <a:tc>
                  <a:txBody>
                    <a:bodyPr/>
                    <a:lstStyle/>
                    <a:p>
                      <a:pPr algn="l" fontAlgn="ctr"/>
                      <a:r>
                        <a:rPr lang="es-MX" sz="1400" b="0" i="0" u="none" strike="noStrike">
                          <a:effectLst/>
                          <a:latin typeface="Arial" panose="020B0604020202020204" pitchFamily="34" charset="0"/>
                        </a:rPr>
                        <a:t>Que los líderes comunales tengan más posibilidades de tener mesas de trabajo en sus barrios y más seguridad</a:t>
                      </a:r>
                    </a:p>
                  </a:txBody>
                  <a:tcPr marL="2141" marR="2141" marT="2141" marB="0" anchor="ct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tc>
                  <a:txBody>
                    <a:bodyPr/>
                    <a:lstStyle/>
                    <a:p>
                      <a:pPr algn="ctr" fontAlgn="ctr"/>
                      <a:r>
                        <a:rPr lang="es-MX" sz="1400" b="0" i="0" u="none" strike="noStrike" dirty="0">
                          <a:solidFill>
                            <a:srgbClr val="FF0000"/>
                          </a:solidFill>
                          <a:effectLst/>
                          <a:latin typeface="Arial" panose="020B0604020202020204" pitchFamily="34" charset="0"/>
                        </a:rPr>
                        <a:t>De igual manera en la Política Publica Comunal se tienen contempladas acciones con la dirección de derechos humanos de la secretaria de gobierno que permita fortalecer las acciones de liderazgo comunal</a:t>
                      </a:r>
                    </a:p>
                  </a:txBody>
                  <a:tcPr marL="2141" marR="2141" marT="2141" marB="0" anchor="ctr">
                    <a:lnL w="6350" cap="flat" cmpd="sng" algn="ctr">
                      <a:solidFill>
                        <a:srgbClr val="999999"/>
                      </a:solidFill>
                      <a:prstDash val="solid"/>
                      <a:round/>
                      <a:headEnd type="none" w="med" len="med"/>
                      <a:tailEnd type="none" w="med" len="med"/>
                    </a:lnL>
                    <a:lnR>
                      <a:noFill/>
                    </a:lnR>
                    <a:lnT w="6350" cap="flat" cmpd="sng" algn="ctr">
                      <a:solidFill>
                        <a:srgbClr val="999999"/>
                      </a:solidFill>
                      <a:prstDash val="solid"/>
                      <a:round/>
                      <a:headEnd type="none" w="med" len="med"/>
                      <a:tailEnd type="none" w="med" len="med"/>
                    </a:lnT>
                    <a:lnB w="6350" cap="flat" cmpd="sng" algn="ctr">
                      <a:solidFill>
                        <a:srgbClr val="999999"/>
                      </a:solidFill>
                      <a:prstDash val="solid"/>
                      <a:round/>
                      <a:headEnd type="none" w="med" len="med"/>
                      <a:tailEnd type="none" w="med" len="med"/>
                    </a:lnB>
                    <a:noFill/>
                  </a:tcPr>
                </a:tc>
                <a:extLst>
                  <a:ext uri="{0D108BD9-81ED-4DB2-BD59-A6C34878D82A}">
                    <a16:rowId xmlns:a16="http://schemas.microsoft.com/office/drawing/2014/main" val="2978749729"/>
                  </a:ext>
                </a:extLst>
              </a:tr>
            </a:tbl>
          </a:graphicData>
        </a:graphic>
      </p:graphicFrame>
    </p:spTree>
    <p:extLst>
      <p:ext uri="{BB962C8B-B14F-4D97-AF65-F5344CB8AC3E}">
        <p14:creationId xmlns:p14="http://schemas.microsoft.com/office/powerpoint/2010/main" val="2658180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ulo" descr="PROPUESTA DE MANEJO&#10;IMAGEN INSTITUCIONAL&#10;">
            <a:extLst>
              <a:ext uri="{FF2B5EF4-FFF2-40B4-BE49-F238E27FC236}">
                <a16:creationId xmlns:a16="http://schemas.microsoft.com/office/drawing/2014/main" id="{FA28999F-17B5-E684-0BCD-4EB1B2E93CC2}"/>
              </a:ext>
            </a:extLst>
          </p:cNvPr>
          <p:cNvSpPr txBox="1">
            <a:spLocks/>
          </p:cNvSpPr>
          <p:nvPr/>
        </p:nvSpPr>
        <p:spPr>
          <a:xfrm>
            <a:off x="1141862" y="2597392"/>
            <a:ext cx="10238711"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6000" b="1" i="0" u="none" strike="noStrike" kern="1200" cap="none" spc="0" normalizeH="0" baseline="0" noProof="0" dirty="0">
                <a:ln>
                  <a:noFill/>
                </a:ln>
                <a:solidFill>
                  <a:srgbClr val="383838"/>
                </a:solidFill>
                <a:effectLst/>
                <a:uLnTx/>
                <a:uFillTx/>
                <a:latin typeface="Arial" panose="020B0604020202020204" pitchFamily="34" charset="0"/>
                <a:ea typeface="+mn-ea"/>
                <a:cs typeface="Arial" panose="020B0604020202020204" pitchFamily="34" charset="0"/>
              </a:rPr>
              <a:t>SUBDIRECCIÓN DE FORTALECIMIENTO DE LA ORGANIZACIÓN SOCIAL</a:t>
            </a:r>
            <a:endParaRPr kumimoji="0" lang="es-ES_tradnl" sz="6000" b="1" i="0" u="none" strike="noStrike" kern="1200" cap="none" spc="0" normalizeH="0" baseline="0" noProof="0" dirty="0">
              <a:ln>
                <a:noFill/>
              </a:ln>
              <a:solidFill>
                <a:srgbClr val="CE391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9238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B707E00-2A10-6F1C-ED51-11F3920E7C1F}"/>
              </a:ext>
            </a:extLst>
          </p:cNvPr>
          <p:cNvGraphicFramePr/>
          <p:nvPr>
            <p:extLst>
              <p:ext uri="{D42A27DB-BD31-4B8C-83A1-F6EECF244321}">
                <p14:modId xmlns:p14="http://schemas.microsoft.com/office/powerpoint/2010/main" val="2266414461"/>
              </p:ext>
            </p:extLst>
          </p:nvPr>
        </p:nvGraphicFramePr>
        <p:xfrm>
          <a:off x="1633727" y="1674884"/>
          <a:ext cx="8924544" cy="41769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4">
            <a:extLst>
              <a:ext uri="{FF2B5EF4-FFF2-40B4-BE49-F238E27FC236}">
                <a16:creationId xmlns:a16="http://schemas.microsoft.com/office/drawing/2014/main" id="{4EB43101-34D7-A889-E808-E6CD94B7E8C4}"/>
              </a:ext>
            </a:extLst>
          </p:cNvPr>
          <p:cNvSpPr/>
          <p:nvPr/>
        </p:nvSpPr>
        <p:spPr>
          <a:xfrm>
            <a:off x="1198473" y="298534"/>
            <a:ext cx="9795053" cy="1077218"/>
          </a:xfrm>
          <a:prstGeom prst="rect">
            <a:avLst/>
          </a:prstGeom>
          <a:noFill/>
        </p:spPr>
        <p:style>
          <a:lnRef idx="2">
            <a:schemeClr val="accent3"/>
          </a:lnRef>
          <a:fillRef idx="1">
            <a:schemeClr val="lt1"/>
          </a:fillRef>
          <a:effectRef idx="0">
            <a:schemeClr val="accent3"/>
          </a:effectRef>
          <a:fontRef idx="minor">
            <a:schemeClr val="dk1"/>
          </a:fontRef>
        </p:style>
        <p:txBody>
          <a:bodyPr wrap="square">
            <a:spAutoFit/>
          </a:bodyPr>
          <a:lstStyle/>
          <a:p>
            <a:pPr lvl="0" algn="just"/>
            <a:r>
              <a:rPr lang="es-MX" sz="1600" b="1" dirty="0">
                <a:solidFill>
                  <a:srgbClr val="002060"/>
                </a:solidFill>
                <a:latin typeface="Arial" panose="020B0604020202020204" pitchFamily="34" charset="0"/>
                <a:cs typeface="Arial" panose="020B0604020202020204" pitchFamily="34" charset="0"/>
              </a:rPr>
              <a:t>META PDD</a:t>
            </a:r>
          </a:p>
          <a:p>
            <a:pPr lvl="0" algn="just"/>
            <a:r>
              <a:rPr lang="es-MX" sz="1600" b="1" dirty="0">
                <a:solidFill>
                  <a:srgbClr val="002060"/>
                </a:solidFill>
                <a:latin typeface="Arial" panose="020B0604020202020204" pitchFamily="34" charset="0"/>
                <a:cs typeface="Arial" panose="020B0604020202020204" pitchFamily="34" charset="0"/>
              </a:rPr>
              <a:t>Implementar un (1) modelo de gobernanza democrática que amplíe el alcance de la participación de la ciudadanía organizaciones sociales y comunales de primer segundo y tercer grado en todas las decisiones públicas del gobierno distrital.</a:t>
            </a:r>
            <a:endParaRPr lang="es-ES" sz="1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534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7D8E90F-25EE-64C4-63E7-DFB4F1993754}"/>
              </a:ext>
            </a:extLst>
          </p:cNvPr>
          <p:cNvSpPr txBox="1"/>
          <p:nvPr/>
        </p:nvSpPr>
        <p:spPr>
          <a:xfrm>
            <a:off x="8383170" y="1891470"/>
            <a:ext cx="2536112" cy="461665"/>
          </a:xfrm>
          <a:prstGeom prst="rect">
            <a:avLst/>
          </a:prstGeom>
          <a:noFill/>
        </p:spPr>
        <p:txBody>
          <a:bodyPr wrap="square" lIns="0" rIns="0" rtlCol="0" anchor="b">
            <a:spAutoFit/>
          </a:bodyPr>
          <a:lstStyle/>
          <a:p>
            <a:r>
              <a:rPr lang="en-US" sz="2400" b="1" cap="all" noProof="1">
                <a:solidFill>
                  <a:schemeClr val="accent1"/>
                </a:solidFill>
              </a:rPr>
              <a:t>CARACTERIZACIÓN</a:t>
            </a:r>
          </a:p>
        </p:txBody>
      </p:sp>
      <p:sp>
        <p:nvSpPr>
          <p:cNvPr id="3" name="TextBox 12">
            <a:extLst>
              <a:ext uri="{FF2B5EF4-FFF2-40B4-BE49-F238E27FC236}">
                <a16:creationId xmlns:a16="http://schemas.microsoft.com/office/drawing/2014/main" id="{5F2AF478-EE1C-4960-26A0-2B2611B8D6C6}"/>
              </a:ext>
            </a:extLst>
          </p:cNvPr>
          <p:cNvSpPr txBox="1"/>
          <p:nvPr/>
        </p:nvSpPr>
        <p:spPr>
          <a:xfrm>
            <a:off x="9012858" y="5297912"/>
            <a:ext cx="2926080" cy="461665"/>
          </a:xfrm>
          <a:prstGeom prst="rect">
            <a:avLst/>
          </a:prstGeom>
          <a:noFill/>
        </p:spPr>
        <p:txBody>
          <a:bodyPr wrap="square" lIns="0" rIns="0" rtlCol="0" anchor="b">
            <a:spAutoFit/>
          </a:bodyPr>
          <a:lstStyle/>
          <a:p>
            <a:r>
              <a:rPr lang="en-US" sz="2400" b="1" cap="all" noProof="1">
                <a:solidFill>
                  <a:srgbClr val="2E748F"/>
                </a:solidFill>
              </a:rPr>
              <a:t>FORMACIÓN</a:t>
            </a:r>
          </a:p>
        </p:txBody>
      </p:sp>
      <p:sp>
        <p:nvSpPr>
          <p:cNvPr id="4" name="TextBox 15">
            <a:extLst>
              <a:ext uri="{FF2B5EF4-FFF2-40B4-BE49-F238E27FC236}">
                <a16:creationId xmlns:a16="http://schemas.microsoft.com/office/drawing/2014/main" id="{8892B699-A627-A8E0-07F1-21F80B05A439}"/>
              </a:ext>
            </a:extLst>
          </p:cNvPr>
          <p:cNvSpPr txBox="1"/>
          <p:nvPr/>
        </p:nvSpPr>
        <p:spPr>
          <a:xfrm>
            <a:off x="4241793" y="5233155"/>
            <a:ext cx="2926080" cy="830997"/>
          </a:xfrm>
          <a:prstGeom prst="rect">
            <a:avLst/>
          </a:prstGeom>
          <a:noFill/>
        </p:spPr>
        <p:txBody>
          <a:bodyPr wrap="square" lIns="0" rIns="0" rtlCol="0" anchor="b">
            <a:spAutoFit/>
          </a:bodyPr>
          <a:lstStyle/>
          <a:p>
            <a:pPr algn="r"/>
            <a:r>
              <a:rPr lang="en-US" sz="2400" b="1" cap="all" noProof="1">
                <a:solidFill>
                  <a:schemeClr val="accent4">
                    <a:lumMod val="50000"/>
                  </a:schemeClr>
                </a:solidFill>
              </a:rPr>
              <a:t>Asistencia</a:t>
            </a:r>
          </a:p>
          <a:p>
            <a:pPr algn="r"/>
            <a:r>
              <a:rPr lang="en-US" sz="2400" b="1" cap="all" noProof="1">
                <a:solidFill>
                  <a:schemeClr val="accent4">
                    <a:lumMod val="50000"/>
                  </a:schemeClr>
                </a:solidFill>
              </a:rPr>
              <a:t>técnica</a:t>
            </a:r>
          </a:p>
        </p:txBody>
      </p:sp>
      <p:sp>
        <p:nvSpPr>
          <p:cNvPr id="5" name="TextBox 18">
            <a:extLst>
              <a:ext uri="{FF2B5EF4-FFF2-40B4-BE49-F238E27FC236}">
                <a16:creationId xmlns:a16="http://schemas.microsoft.com/office/drawing/2014/main" id="{7DA2AB81-AC81-F272-08BF-0D4743ABF96E}"/>
              </a:ext>
            </a:extLst>
          </p:cNvPr>
          <p:cNvSpPr txBox="1"/>
          <p:nvPr/>
        </p:nvSpPr>
        <p:spPr>
          <a:xfrm>
            <a:off x="3844146" y="1830432"/>
            <a:ext cx="2926080" cy="830997"/>
          </a:xfrm>
          <a:prstGeom prst="rect">
            <a:avLst/>
          </a:prstGeom>
          <a:noFill/>
        </p:spPr>
        <p:txBody>
          <a:bodyPr wrap="square" lIns="0" rIns="0" rtlCol="0" anchor="b">
            <a:spAutoFit/>
          </a:bodyPr>
          <a:lstStyle/>
          <a:p>
            <a:pPr algn="r"/>
            <a:r>
              <a:rPr lang="en-US" sz="2400" b="1" cap="all" noProof="1">
                <a:solidFill>
                  <a:schemeClr val="accent6">
                    <a:lumMod val="75000"/>
                  </a:schemeClr>
                </a:solidFill>
              </a:rPr>
              <a:t>Seguimiento y evaluación</a:t>
            </a:r>
          </a:p>
        </p:txBody>
      </p:sp>
      <p:sp>
        <p:nvSpPr>
          <p:cNvPr id="6" name="TextBox 21">
            <a:extLst>
              <a:ext uri="{FF2B5EF4-FFF2-40B4-BE49-F238E27FC236}">
                <a16:creationId xmlns:a16="http://schemas.microsoft.com/office/drawing/2014/main" id="{83ADA9B0-78EB-A30E-1B15-6C58F2B61322}"/>
              </a:ext>
            </a:extLst>
          </p:cNvPr>
          <p:cNvSpPr txBox="1"/>
          <p:nvPr/>
        </p:nvSpPr>
        <p:spPr>
          <a:xfrm>
            <a:off x="3291814" y="3615020"/>
            <a:ext cx="2563503" cy="1200329"/>
          </a:xfrm>
          <a:prstGeom prst="rect">
            <a:avLst/>
          </a:prstGeom>
          <a:noFill/>
        </p:spPr>
        <p:txBody>
          <a:bodyPr wrap="square" lIns="0" rIns="0" rtlCol="0" anchor="b">
            <a:spAutoFit/>
          </a:bodyPr>
          <a:lstStyle/>
          <a:p>
            <a:pPr algn="r"/>
            <a:r>
              <a:rPr lang="en-US" sz="2400" b="1" cap="all" noProof="1">
                <a:solidFill>
                  <a:srgbClr val="741D0E"/>
                </a:solidFill>
              </a:rPr>
              <a:t>Incentivos</a:t>
            </a:r>
          </a:p>
          <a:p>
            <a:pPr algn="r"/>
            <a:r>
              <a:rPr lang="en-US" sz="2400" b="1" cap="all" noProof="1">
                <a:solidFill>
                  <a:srgbClr val="741D0E"/>
                </a:solidFill>
              </a:rPr>
              <a:t>para el fortalecimiento</a:t>
            </a:r>
          </a:p>
        </p:txBody>
      </p:sp>
      <p:sp>
        <p:nvSpPr>
          <p:cNvPr id="7" name="Título 3">
            <a:extLst>
              <a:ext uri="{FF2B5EF4-FFF2-40B4-BE49-F238E27FC236}">
                <a16:creationId xmlns:a16="http://schemas.microsoft.com/office/drawing/2014/main" id="{3FDF18A8-3E60-92A5-D6B8-45F7241EADE9}"/>
              </a:ext>
            </a:extLst>
          </p:cNvPr>
          <p:cNvSpPr txBox="1">
            <a:spLocks/>
          </p:cNvSpPr>
          <p:nvPr/>
        </p:nvSpPr>
        <p:spPr>
          <a:xfrm>
            <a:off x="549265" y="277996"/>
            <a:ext cx="974309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s-ES_tradnl" sz="4000" b="1" dirty="0">
                <a:solidFill>
                  <a:srgbClr val="CE3911"/>
                </a:solidFill>
                <a:latin typeface="Arial" panose="020B0604020202020204" pitchFamily="34" charset="0"/>
                <a:ea typeface="+mn-ea"/>
                <a:cs typeface="Arial" panose="020B0604020202020204" pitchFamily="34" charset="0"/>
              </a:rPr>
              <a:t>MODELO DE FORTALECIMIENTO</a:t>
            </a:r>
          </a:p>
        </p:txBody>
      </p:sp>
      <p:grpSp>
        <p:nvGrpSpPr>
          <p:cNvPr id="9" name="Grupo 8">
            <a:extLst>
              <a:ext uri="{FF2B5EF4-FFF2-40B4-BE49-F238E27FC236}">
                <a16:creationId xmlns:a16="http://schemas.microsoft.com/office/drawing/2014/main" id="{D0427C9C-8E6C-428B-7192-2A5135E28BAC}"/>
              </a:ext>
            </a:extLst>
          </p:cNvPr>
          <p:cNvGrpSpPr/>
          <p:nvPr/>
        </p:nvGrpSpPr>
        <p:grpSpPr>
          <a:xfrm>
            <a:off x="5881787" y="2484660"/>
            <a:ext cx="3219064" cy="2898409"/>
            <a:chOff x="4038600" y="1600842"/>
            <a:chExt cx="4114800" cy="4114800"/>
          </a:xfrm>
        </p:grpSpPr>
        <p:grpSp>
          <p:nvGrpSpPr>
            <p:cNvPr id="10" name="Group 44">
              <a:extLst>
                <a:ext uri="{FF2B5EF4-FFF2-40B4-BE49-F238E27FC236}">
                  <a16:creationId xmlns:a16="http://schemas.microsoft.com/office/drawing/2014/main" id="{176DC459-3E92-9F7E-94F1-EBFC0837AB75}"/>
                </a:ext>
              </a:extLst>
            </p:cNvPr>
            <p:cNvGrpSpPr/>
            <p:nvPr/>
          </p:nvGrpSpPr>
          <p:grpSpPr>
            <a:xfrm>
              <a:off x="4038600" y="1600842"/>
              <a:ext cx="4114800" cy="4114800"/>
              <a:chOff x="4038600" y="1600842"/>
              <a:chExt cx="4114800" cy="4114800"/>
            </a:xfrm>
          </p:grpSpPr>
          <p:sp>
            <p:nvSpPr>
              <p:cNvPr id="19" name="Freeform: Shape 10">
                <a:extLst>
                  <a:ext uri="{FF2B5EF4-FFF2-40B4-BE49-F238E27FC236}">
                    <a16:creationId xmlns:a16="http://schemas.microsoft.com/office/drawing/2014/main" id="{A7F942AB-2AB3-5002-9809-4DEAC6D8D63E}"/>
                  </a:ext>
                </a:extLst>
              </p:cNvPr>
              <p:cNvSpPr/>
              <p:nvPr/>
            </p:nvSpPr>
            <p:spPr>
              <a:xfrm>
                <a:off x="4552391" y="1871819"/>
                <a:ext cx="1857933" cy="1787499"/>
              </a:xfrm>
              <a:custGeom>
                <a:avLst/>
                <a:gdLst>
                  <a:gd name="connsiteX0" fmla="*/ -310 w 1691744"/>
                  <a:gd name="connsiteY0" fmla="*/ 976547 h 1953463"/>
                  <a:gd name="connsiteX1" fmla="*/ 1691435 w 1691744"/>
                  <a:gd name="connsiteY1" fmla="*/ -185 h 1953463"/>
                  <a:gd name="connsiteX2" fmla="*/ 1691435 w 1691744"/>
                  <a:gd name="connsiteY2" fmla="*/ 1953278 h 1953463"/>
                  <a:gd name="connsiteX0" fmla="*/ 0 w 1691745"/>
                  <a:gd name="connsiteY0" fmla="*/ 976732 h 1953463"/>
                  <a:gd name="connsiteX1" fmla="*/ 1691745 w 1691745"/>
                  <a:gd name="connsiteY1" fmla="*/ 0 h 1953463"/>
                  <a:gd name="connsiteX2" fmla="*/ 1691582 w 1691745"/>
                  <a:gd name="connsiteY2" fmla="*/ 837782 h 1953463"/>
                  <a:gd name="connsiteX3" fmla="*/ 1691745 w 1691745"/>
                  <a:gd name="connsiteY3" fmla="*/ 1953463 h 1953463"/>
                  <a:gd name="connsiteX4" fmla="*/ 0 w 1691745"/>
                  <a:gd name="connsiteY4" fmla="*/ 976732 h 1953463"/>
                  <a:gd name="connsiteX0" fmla="*/ 0 w 1691745"/>
                  <a:gd name="connsiteY0" fmla="*/ 976732 h 1953463"/>
                  <a:gd name="connsiteX1" fmla="*/ 1691745 w 1691745"/>
                  <a:gd name="connsiteY1" fmla="*/ 0 h 1953463"/>
                  <a:gd name="connsiteX2" fmla="*/ 1691582 w 1691745"/>
                  <a:gd name="connsiteY2" fmla="*/ 837782 h 1953463"/>
                  <a:gd name="connsiteX3" fmla="*/ 1691745 w 1691745"/>
                  <a:gd name="connsiteY3" fmla="*/ 1953463 h 1953463"/>
                  <a:gd name="connsiteX4" fmla="*/ 606022 w 1691745"/>
                  <a:gd name="connsiteY4" fmla="*/ 1295795 h 1953463"/>
                  <a:gd name="connsiteX5" fmla="*/ 0 w 1691745"/>
                  <a:gd name="connsiteY5" fmla="*/ 976732 h 1953463"/>
                  <a:gd name="connsiteX0" fmla="*/ 0 w 1691745"/>
                  <a:gd name="connsiteY0" fmla="*/ 976732 h 1953463"/>
                  <a:gd name="connsiteX1" fmla="*/ 1691745 w 1691745"/>
                  <a:gd name="connsiteY1" fmla="*/ 0 h 1953463"/>
                  <a:gd name="connsiteX2" fmla="*/ 1691582 w 1691745"/>
                  <a:gd name="connsiteY2" fmla="*/ 837782 h 1953463"/>
                  <a:gd name="connsiteX3" fmla="*/ 1691745 w 1691745"/>
                  <a:gd name="connsiteY3" fmla="*/ 1953463 h 1953463"/>
                  <a:gd name="connsiteX4" fmla="*/ 543393 w 1691745"/>
                  <a:gd name="connsiteY4" fmla="*/ 1514392 h 1953463"/>
                  <a:gd name="connsiteX5" fmla="*/ 0 w 1691745"/>
                  <a:gd name="connsiteY5" fmla="*/ 976732 h 1953463"/>
                  <a:gd name="connsiteX0" fmla="*/ 0 w 2036039"/>
                  <a:gd name="connsiteY0" fmla="*/ 976732 h 1953463"/>
                  <a:gd name="connsiteX1" fmla="*/ 1691745 w 2036039"/>
                  <a:gd name="connsiteY1" fmla="*/ 0 h 1953463"/>
                  <a:gd name="connsiteX2" fmla="*/ 2036039 w 2036039"/>
                  <a:gd name="connsiteY2" fmla="*/ 869010 h 1953463"/>
                  <a:gd name="connsiteX3" fmla="*/ 1691745 w 2036039"/>
                  <a:gd name="connsiteY3" fmla="*/ 1953463 h 1953463"/>
                  <a:gd name="connsiteX4" fmla="*/ 543393 w 2036039"/>
                  <a:gd name="connsiteY4" fmla="*/ 1514392 h 1953463"/>
                  <a:gd name="connsiteX5" fmla="*/ 0 w 2036039"/>
                  <a:gd name="connsiteY5" fmla="*/ 976732 h 195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6039" h="1953463">
                    <a:moveTo>
                      <a:pt x="0" y="976732"/>
                    </a:moveTo>
                    <a:cubicBezTo>
                      <a:pt x="348948" y="372332"/>
                      <a:pt x="993838" y="0"/>
                      <a:pt x="1691745" y="0"/>
                    </a:cubicBezTo>
                    <a:cubicBezTo>
                      <a:pt x="1691691" y="279261"/>
                      <a:pt x="2036093" y="589749"/>
                      <a:pt x="2036039" y="869010"/>
                    </a:cubicBezTo>
                    <a:cubicBezTo>
                      <a:pt x="2036093" y="1240904"/>
                      <a:pt x="1691691" y="1581569"/>
                      <a:pt x="1691745" y="1953463"/>
                    </a:cubicBezTo>
                    <a:lnTo>
                      <a:pt x="543393" y="1514392"/>
                    </a:lnTo>
                    <a:lnTo>
                      <a:pt x="0" y="976732"/>
                    </a:lnTo>
                    <a:close/>
                  </a:path>
                </a:pathLst>
              </a:custGeom>
              <a:solidFill>
                <a:srgbClr val="A2B969"/>
              </a:solidFill>
              <a:ln w="9525" cap="flat">
                <a:noFill/>
                <a:prstDash val="solid"/>
                <a:miter/>
              </a:ln>
            </p:spPr>
            <p:txBody>
              <a:bodyPr rtlCol="0" anchor="ctr"/>
              <a:lstStyle/>
              <a:p>
                <a:endParaRPr lang="en-US"/>
              </a:p>
            </p:txBody>
          </p:sp>
          <p:sp>
            <p:nvSpPr>
              <p:cNvPr id="20" name="Freeform: Shape 8">
                <a:extLst>
                  <a:ext uri="{FF2B5EF4-FFF2-40B4-BE49-F238E27FC236}">
                    <a16:creationId xmlns:a16="http://schemas.microsoft.com/office/drawing/2014/main" id="{E5CD0462-582E-452D-094C-8EA289616A3B}"/>
                  </a:ext>
                </a:extLst>
              </p:cNvPr>
              <p:cNvSpPr/>
              <p:nvPr/>
            </p:nvSpPr>
            <p:spPr>
              <a:xfrm>
                <a:off x="4552391" y="3659319"/>
                <a:ext cx="1753159" cy="1787491"/>
              </a:xfrm>
              <a:custGeom>
                <a:avLst/>
                <a:gdLst>
                  <a:gd name="connsiteX0" fmla="*/ 1691435 w 1691744"/>
                  <a:gd name="connsiteY0" fmla="*/ 1953269 h 1953453"/>
                  <a:gd name="connsiteX1" fmla="*/ -310 w 1691744"/>
                  <a:gd name="connsiteY1" fmla="*/ 976546 h 1953453"/>
                  <a:gd name="connsiteX2" fmla="*/ 1691435 w 1691744"/>
                  <a:gd name="connsiteY2" fmla="*/ -185 h 1953453"/>
                  <a:gd name="connsiteX0" fmla="*/ 1691745 w 1691745"/>
                  <a:gd name="connsiteY0" fmla="*/ 1953454 h 1953454"/>
                  <a:gd name="connsiteX1" fmla="*/ 0 w 1691745"/>
                  <a:gd name="connsiteY1" fmla="*/ 976731 h 1953454"/>
                  <a:gd name="connsiteX2" fmla="*/ 804344 w 1691745"/>
                  <a:gd name="connsiteY2" fmla="*/ 518589 h 1953454"/>
                  <a:gd name="connsiteX3" fmla="*/ 1691745 w 1691745"/>
                  <a:gd name="connsiteY3" fmla="*/ 0 h 1953454"/>
                  <a:gd name="connsiteX4" fmla="*/ 1691745 w 1691745"/>
                  <a:gd name="connsiteY4" fmla="*/ 1953454 h 1953454"/>
                  <a:gd name="connsiteX0" fmla="*/ 1691745 w 1691745"/>
                  <a:gd name="connsiteY0" fmla="*/ 1953454 h 1953454"/>
                  <a:gd name="connsiteX1" fmla="*/ 0 w 1691745"/>
                  <a:gd name="connsiteY1" fmla="*/ 976731 h 1953454"/>
                  <a:gd name="connsiteX2" fmla="*/ 804344 w 1691745"/>
                  <a:gd name="connsiteY2" fmla="*/ 518589 h 1953454"/>
                  <a:gd name="connsiteX3" fmla="*/ 1691745 w 1691745"/>
                  <a:gd name="connsiteY3" fmla="*/ 0 h 1953454"/>
                  <a:gd name="connsiteX4" fmla="*/ 1681145 w 1691745"/>
                  <a:gd name="connsiteY4" fmla="*/ 914146 h 1953454"/>
                  <a:gd name="connsiteX5" fmla="*/ 1691745 w 1691745"/>
                  <a:gd name="connsiteY5" fmla="*/ 1953454 h 1953454"/>
                  <a:gd name="connsiteX0" fmla="*/ 1691745 w 1691745"/>
                  <a:gd name="connsiteY0" fmla="*/ 1953454 h 1953454"/>
                  <a:gd name="connsiteX1" fmla="*/ 0 w 1691745"/>
                  <a:gd name="connsiteY1" fmla="*/ 976731 h 1953454"/>
                  <a:gd name="connsiteX2" fmla="*/ 679087 w 1691745"/>
                  <a:gd name="connsiteY2" fmla="*/ 393676 h 1953454"/>
                  <a:gd name="connsiteX3" fmla="*/ 1691745 w 1691745"/>
                  <a:gd name="connsiteY3" fmla="*/ 0 h 1953454"/>
                  <a:gd name="connsiteX4" fmla="*/ 1681145 w 1691745"/>
                  <a:gd name="connsiteY4" fmla="*/ 914146 h 1953454"/>
                  <a:gd name="connsiteX5" fmla="*/ 1691745 w 1691745"/>
                  <a:gd name="connsiteY5" fmla="*/ 1953454 h 1953454"/>
                  <a:gd name="connsiteX0" fmla="*/ 1691745 w 1921221"/>
                  <a:gd name="connsiteY0" fmla="*/ 1953454 h 1953454"/>
                  <a:gd name="connsiteX1" fmla="*/ 0 w 1921221"/>
                  <a:gd name="connsiteY1" fmla="*/ 976731 h 1953454"/>
                  <a:gd name="connsiteX2" fmla="*/ 679087 w 1921221"/>
                  <a:gd name="connsiteY2" fmla="*/ 393676 h 1953454"/>
                  <a:gd name="connsiteX3" fmla="*/ 1691745 w 1921221"/>
                  <a:gd name="connsiteY3" fmla="*/ 0 h 1953454"/>
                  <a:gd name="connsiteX4" fmla="*/ 1921221 w 1921221"/>
                  <a:gd name="connsiteY4" fmla="*/ 934964 h 1953454"/>
                  <a:gd name="connsiteX5" fmla="*/ 1691745 w 1921221"/>
                  <a:gd name="connsiteY5" fmla="*/ 1953454 h 195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221" h="1953454">
                    <a:moveTo>
                      <a:pt x="1691745" y="1953454"/>
                    </a:moveTo>
                    <a:cubicBezTo>
                      <a:pt x="993838" y="1953454"/>
                      <a:pt x="348948" y="1581131"/>
                      <a:pt x="0" y="976731"/>
                    </a:cubicBezTo>
                    <a:lnTo>
                      <a:pt x="679087" y="393676"/>
                    </a:lnTo>
                    <a:lnTo>
                      <a:pt x="1691745" y="0"/>
                    </a:lnTo>
                    <a:lnTo>
                      <a:pt x="1921221" y="934964"/>
                    </a:lnTo>
                    <a:lnTo>
                      <a:pt x="1691745" y="1953454"/>
                    </a:lnTo>
                    <a:close/>
                  </a:path>
                </a:pathLst>
              </a:custGeom>
              <a:solidFill>
                <a:srgbClr val="FFCC4C"/>
              </a:solidFill>
              <a:ln w="9525" cap="flat">
                <a:noFill/>
                <a:prstDash val="solid"/>
                <a:miter/>
              </a:ln>
            </p:spPr>
            <p:txBody>
              <a:bodyPr rtlCol="0" anchor="ctr"/>
              <a:lstStyle/>
              <a:p>
                <a:endParaRPr lang="en-US"/>
              </a:p>
            </p:txBody>
          </p:sp>
          <p:sp>
            <p:nvSpPr>
              <p:cNvPr id="21" name="Freeform: Shape 6">
                <a:extLst>
                  <a:ext uri="{FF2B5EF4-FFF2-40B4-BE49-F238E27FC236}">
                    <a16:creationId xmlns:a16="http://schemas.microsoft.com/office/drawing/2014/main" id="{FF793D1E-31AA-93C5-0936-5B126891BD9E}"/>
                  </a:ext>
                </a:extLst>
              </p:cNvPr>
              <p:cNvSpPr/>
              <p:nvPr/>
            </p:nvSpPr>
            <p:spPr>
              <a:xfrm>
                <a:off x="6096148" y="2765569"/>
                <a:ext cx="1782575" cy="1787499"/>
              </a:xfrm>
              <a:custGeom>
                <a:avLst/>
                <a:gdLst>
                  <a:gd name="connsiteX0" fmla="*/ 1691435 w 1953455"/>
                  <a:gd name="connsiteY0" fmla="*/ -185 h 1953463"/>
                  <a:gd name="connsiteX1" fmla="*/ 1691435 w 1953455"/>
                  <a:gd name="connsiteY1" fmla="*/ 1953278 h 1953463"/>
                  <a:gd name="connsiteX2" fmla="*/ -310 w 1953455"/>
                  <a:gd name="connsiteY2" fmla="*/ 976547 h 1953463"/>
                  <a:gd name="connsiteX0" fmla="*/ 1691745 w 1953456"/>
                  <a:gd name="connsiteY0" fmla="*/ 0 h 1953463"/>
                  <a:gd name="connsiteX1" fmla="*/ 1691745 w 1953456"/>
                  <a:gd name="connsiteY1" fmla="*/ 1953463 h 1953463"/>
                  <a:gd name="connsiteX2" fmla="*/ 0 w 1953456"/>
                  <a:gd name="connsiteY2" fmla="*/ 976732 h 1953463"/>
                  <a:gd name="connsiteX3" fmla="*/ 887074 w 1953456"/>
                  <a:gd name="connsiteY3" fmla="*/ 475203 h 1953463"/>
                  <a:gd name="connsiteX4" fmla="*/ 1691745 w 1953456"/>
                  <a:gd name="connsiteY4" fmla="*/ 0 h 1953463"/>
                  <a:gd name="connsiteX0" fmla="*/ 1691745 w 1953456"/>
                  <a:gd name="connsiteY0" fmla="*/ 0 h 1953463"/>
                  <a:gd name="connsiteX1" fmla="*/ 1691745 w 1953456"/>
                  <a:gd name="connsiteY1" fmla="*/ 1953463 h 1953463"/>
                  <a:gd name="connsiteX2" fmla="*/ 0 w 1953456"/>
                  <a:gd name="connsiteY2" fmla="*/ 976732 h 1953463"/>
                  <a:gd name="connsiteX3" fmla="*/ 782693 w 1953456"/>
                  <a:gd name="connsiteY3" fmla="*/ 308653 h 1953463"/>
                  <a:gd name="connsiteX4" fmla="*/ 1691745 w 1953456"/>
                  <a:gd name="connsiteY4" fmla="*/ 0 h 1953463"/>
                  <a:gd name="connsiteX0" fmla="*/ 1691745 w 1953456"/>
                  <a:gd name="connsiteY0" fmla="*/ 0 h 1953463"/>
                  <a:gd name="connsiteX1" fmla="*/ 1691745 w 1953456"/>
                  <a:gd name="connsiteY1" fmla="*/ 1953463 h 1953463"/>
                  <a:gd name="connsiteX2" fmla="*/ 876637 w 1953456"/>
                  <a:gd name="connsiteY2" fmla="*/ 1474503 h 1953463"/>
                  <a:gd name="connsiteX3" fmla="*/ 0 w 1953456"/>
                  <a:gd name="connsiteY3" fmla="*/ 976732 h 1953463"/>
                  <a:gd name="connsiteX4" fmla="*/ 782693 w 1953456"/>
                  <a:gd name="connsiteY4" fmla="*/ 308653 h 1953463"/>
                  <a:gd name="connsiteX5" fmla="*/ 1691745 w 1953456"/>
                  <a:gd name="connsiteY5" fmla="*/ 0 h 1953463"/>
                  <a:gd name="connsiteX0" fmla="*/ 1691745 w 1953456"/>
                  <a:gd name="connsiteY0" fmla="*/ 0 h 1953463"/>
                  <a:gd name="connsiteX1" fmla="*/ 1691745 w 1953456"/>
                  <a:gd name="connsiteY1" fmla="*/ 1953463 h 1953463"/>
                  <a:gd name="connsiteX2" fmla="*/ 793132 w 1953456"/>
                  <a:gd name="connsiteY2" fmla="*/ 1693100 h 1953463"/>
                  <a:gd name="connsiteX3" fmla="*/ 0 w 1953456"/>
                  <a:gd name="connsiteY3" fmla="*/ 976732 h 1953463"/>
                  <a:gd name="connsiteX4" fmla="*/ 782693 w 1953456"/>
                  <a:gd name="connsiteY4" fmla="*/ 308653 h 1953463"/>
                  <a:gd name="connsiteX5" fmla="*/ 1691745 w 1953456"/>
                  <a:gd name="connsiteY5" fmla="*/ 0 h 195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456" h="1953463">
                    <a:moveTo>
                      <a:pt x="1691745" y="0"/>
                    </a:moveTo>
                    <a:cubicBezTo>
                      <a:pt x="2040693" y="604399"/>
                      <a:pt x="2040693" y="1349054"/>
                      <a:pt x="1691745" y="1953463"/>
                    </a:cubicBezTo>
                    <a:lnTo>
                      <a:pt x="793132" y="1693100"/>
                    </a:lnTo>
                    <a:lnTo>
                      <a:pt x="0" y="976732"/>
                    </a:lnTo>
                    <a:lnTo>
                      <a:pt x="782693" y="308653"/>
                    </a:lnTo>
                    <a:lnTo>
                      <a:pt x="1691745" y="0"/>
                    </a:lnTo>
                    <a:close/>
                  </a:path>
                </a:pathLst>
              </a:custGeom>
              <a:solidFill>
                <a:srgbClr val="F7931F"/>
              </a:solidFill>
              <a:ln w="9525" cap="flat">
                <a:noFill/>
                <a:prstDash val="solid"/>
                <a:miter/>
              </a:ln>
            </p:spPr>
            <p:txBody>
              <a:bodyPr rtlCol="0" anchor="ctr"/>
              <a:lstStyle/>
              <a:p>
                <a:endParaRPr lang="en-US"/>
              </a:p>
            </p:txBody>
          </p:sp>
          <p:sp>
            <p:nvSpPr>
              <p:cNvPr id="22" name="Freeform: Shape 5">
                <a:extLst>
                  <a:ext uri="{FF2B5EF4-FFF2-40B4-BE49-F238E27FC236}">
                    <a16:creationId xmlns:a16="http://schemas.microsoft.com/office/drawing/2014/main" id="{1F0A91A1-035B-5438-CA02-B845999AC6C5}"/>
                  </a:ext>
                </a:extLst>
              </p:cNvPr>
              <p:cNvSpPr/>
              <p:nvPr/>
            </p:nvSpPr>
            <p:spPr>
              <a:xfrm>
                <a:off x="6096432" y="1871989"/>
                <a:ext cx="1543756" cy="1787499"/>
              </a:xfrm>
              <a:custGeom>
                <a:avLst/>
                <a:gdLst>
                  <a:gd name="connsiteX0" fmla="*/ -310 w 1691744"/>
                  <a:gd name="connsiteY0" fmla="*/ -185 h 1953463"/>
                  <a:gd name="connsiteX1" fmla="*/ 1691435 w 1691744"/>
                  <a:gd name="connsiteY1" fmla="*/ 976547 h 1953463"/>
                  <a:gd name="connsiteX2" fmla="*/ -310 w 1691744"/>
                  <a:gd name="connsiteY2" fmla="*/ 1953278 h 1953463"/>
                </a:gdLst>
                <a:ahLst/>
                <a:cxnLst>
                  <a:cxn ang="0">
                    <a:pos x="connsiteX0" y="connsiteY0"/>
                  </a:cxn>
                  <a:cxn ang="0">
                    <a:pos x="connsiteX1" y="connsiteY1"/>
                  </a:cxn>
                  <a:cxn ang="0">
                    <a:pos x="connsiteX2" y="connsiteY2"/>
                  </a:cxn>
                </a:cxnLst>
                <a:rect l="l" t="t" r="r" b="b"/>
                <a:pathLst>
                  <a:path w="1691744" h="1953463">
                    <a:moveTo>
                      <a:pt x="-310" y="-185"/>
                    </a:moveTo>
                    <a:cubicBezTo>
                      <a:pt x="697596" y="-185"/>
                      <a:pt x="1342487" y="372147"/>
                      <a:pt x="1691435" y="976547"/>
                    </a:cubicBezTo>
                    <a:lnTo>
                      <a:pt x="-310" y="1953278"/>
                    </a:lnTo>
                    <a:close/>
                  </a:path>
                </a:pathLst>
              </a:custGeom>
              <a:solidFill>
                <a:srgbClr val="3A5C84"/>
              </a:solid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E37A43D5-5B05-3747-2E90-D8FF70F36733}"/>
                  </a:ext>
                </a:extLst>
              </p:cNvPr>
              <p:cNvSpPr/>
              <p:nvPr/>
            </p:nvSpPr>
            <p:spPr>
              <a:xfrm>
                <a:off x="6096432" y="3659489"/>
                <a:ext cx="1543756" cy="1787490"/>
              </a:xfrm>
              <a:custGeom>
                <a:avLst/>
                <a:gdLst>
                  <a:gd name="connsiteX0" fmla="*/ 1691435 w 1691744"/>
                  <a:gd name="connsiteY0" fmla="*/ 976546 h 1953453"/>
                  <a:gd name="connsiteX1" fmla="*/ -310 w 1691744"/>
                  <a:gd name="connsiteY1" fmla="*/ 1953269 h 1953453"/>
                  <a:gd name="connsiteX2" fmla="*/ -310 w 1691744"/>
                  <a:gd name="connsiteY2" fmla="*/ -185 h 1953453"/>
                </a:gdLst>
                <a:ahLst/>
                <a:cxnLst>
                  <a:cxn ang="0">
                    <a:pos x="connsiteX0" y="connsiteY0"/>
                  </a:cxn>
                  <a:cxn ang="0">
                    <a:pos x="connsiteX1" y="connsiteY1"/>
                  </a:cxn>
                  <a:cxn ang="0">
                    <a:pos x="connsiteX2" y="connsiteY2"/>
                  </a:cxn>
                </a:cxnLst>
                <a:rect l="l" t="t" r="r" b="b"/>
                <a:pathLst>
                  <a:path w="1691744" h="1953453">
                    <a:moveTo>
                      <a:pt x="1691435" y="976546"/>
                    </a:moveTo>
                    <a:cubicBezTo>
                      <a:pt x="1342487" y="1580946"/>
                      <a:pt x="697596" y="1953269"/>
                      <a:pt x="-310" y="1953269"/>
                    </a:cubicBezTo>
                    <a:lnTo>
                      <a:pt x="-310" y="-185"/>
                    </a:lnTo>
                    <a:close/>
                  </a:path>
                </a:pathLst>
              </a:custGeom>
              <a:solidFill>
                <a:srgbClr val="4CC1EF"/>
              </a:solidFill>
              <a:ln w="9525" cap="flat">
                <a:noFill/>
                <a:prstDash val="solid"/>
                <a:miter/>
              </a:ln>
            </p:spPr>
            <p:txBody>
              <a:bodyPr rtlCol="0" anchor="ctr"/>
              <a:lstStyle/>
              <a:p>
                <a:endParaRPr lang="en-US"/>
              </a:p>
            </p:txBody>
          </p:sp>
          <p:sp>
            <p:nvSpPr>
              <p:cNvPr id="24" name="Freeform: Shape 9">
                <a:extLst>
                  <a:ext uri="{FF2B5EF4-FFF2-40B4-BE49-F238E27FC236}">
                    <a16:creationId xmlns:a16="http://schemas.microsoft.com/office/drawing/2014/main" id="{A8E4B0AF-9EA0-CCA4-ECBE-8F0E284442D5}"/>
                  </a:ext>
                </a:extLst>
              </p:cNvPr>
              <p:cNvSpPr/>
              <p:nvPr/>
            </p:nvSpPr>
            <p:spPr>
              <a:xfrm>
                <a:off x="4313856" y="2765739"/>
                <a:ext cx="1782575" cy="1787499"/>
              </a:xfrm>
              <a:custGeom>
                <a:avLst/>
                <a:gdLst>
                  <a:gd name="connsiteX0" fmla="*/ 261401 w 1953456"/>
                  <a:gd name="connsiteY0" fmla="*/ 1953278 h 1953463"/>
                  <a:gd name="connsiteX1" fmla="*/ 261401 w 1953456"/>
                  <a:gd name="connsiteY1" fmla="*/ -185 h 1953463"/>
                  <a:gd name="connsiteX2" fmla="*/ 1953146 w 1953456"/>
                  <a:gd name="connsiteY2" fmla="*/ 976547 h 1953463"/>
                </a:gdLst>
                <a:ahLst/>
                <a:cxnLst>
                  <a:cxn ang="0">
                    <a:pos x="connsiteX0" y="connsiteY0"/>
                  </a:cxn>
                  <a:cxn ang="0">
                    <a:pos x="connsiteX1" y="connsiteY1"/>
                  </a:cxn>
                  <a:cxn ang="0">
                    <a:pos x="connsiteX2" y="connsiteY2"/>
                  </a:cxn>
                </a:cxnLst>
                <a:rect l="l" t="t" r="r" b="b"/>
                <a:pathLst>
                  <a:path w="1953456" h="1953463">
                    <a:moveTo>
                      <a:pt x="261401" y="1953278"/>
                    </a:moveTo>
                    <a:cubicBezTo>
                      <a:pt x="-87547" y="1348869"/>
                      <a:pt x="-87547" y="604214"/>
                      <a:pt x="261401" y="-185"/>
                    </a:cubicBezTo>
                    <a:lnTo>
                      <a:pt x="1953146" y="976547"/>
                    </a:lnTo>
                    <a:close/>
                  </a:path>
                </a:pathLst>
              </a:custGeom>
              <a:solidFill>
                <a:srgbClr val="C13018"/>
              </a:solidFill>
              <a:ln w="9525" cap="flat">
                <a:noFill/>
                <a:prstDash val="solid"/>
                <a:miter/>
              </a:ln>
            </p:spPr>
            <p:txBody>
              <a:bodyPr rtlCol="0" anchor="ctr"/>
              <a:lstStyle/>
              <a:p>
                <a:endParaRPr lang="en-US"/>
              </a:p>
            </p:txBody>
          </p:sp>
          <p:sp>
            <p:nvSpPr>
              <p:cNvPr id="25" name="Freeform: Shape 47">
                <a:extLst>
                  <a:ext uri="{FF2B5EF4-FFF2-40B4-BE49-F238E27FC236}">
                    <a16:creationId xmlns:a16="http://schemas.microsoft.com/office/drawing/2014/main" id="{D8183FD1-92CB-515B-4987-DB2B484EEE8C}"/>
                  </a:ext>
                </a:extLst>
              </p:cNvPr>
              <p:cNvSpPr/>
              <p:nvPr/>
            </p:nvSpPr>
            <p:spPr>
              <a:xfrm>
                <a:off x="4038600" y="2769688"/>
                <a:ext cx="752597" cy="1920555"/>
              </a:xfrm>
              <a:custGeom>
                <a:avLst/>
                <a:gdLst>
                  <a:gd name="connsiteX0" fmla="*/ 563723 w 824743"/>
                  <a:gd name="connsiteY0" fmla="*/ 0 h 2098872"/>
                  <a:gd name="connsiteX1" fmla="*/ 687653 w 824743"/>
                  <a:gd name="connsiteY1" fmla="*/ 457698 h 2098872"/>
                  <a:gd name="connsiteX2" fmla="*/ 824743 w 824743"/>
                  <a:gd name="connsiteY2" fmla="*/ 1796563 h 2098872"/>
                  <a:gd name="connsiteX3" fmla="*/ 301464 w 824743"/>
                  <a:gd name="connsiteY3" fmla="*/ 2098872 h 2098872"/>
                  <a:gd name="connsiteX4" fmla="*/ 156478 w 824743"/>
                  <a:gd name="connsiteY4" fmla="*/ 150387 h 209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43" h="2098872">
                    <a:moveTo>
                      <a:pt x="563723" y="0"/>
                    </a:moveTo>
                    <a:lnTo>
                      <a:pt x="687653" y="457698"/>
                    </a:lnTo>
                    <a:cubicBezTo>
                      <a:pt x="540156" y="903099"/>
                      <a:pt x="590047" y="1390300"/>
                      <a:pt x="824743" y="1796563"/>
                    </a:cubicBezTo>
                    <a:lnTo>
                      <a:pt x="301464" y="2098872"/>
                    </a:lnTo>
                    <a:cubicBezTo>
                      <a:pt x="-41364" y="1505433"/>
                      <a:pt x="-94745" y="788020"/>
                      <a:pt x="156478" y="150387"/>
                    </a:cubicBezTo>
                    <a:close/>
                  </a:path>
                </a:pathLst>
              </a:custGeom>
              <a:solidFill>
                <a:schemeClr val="tx1">
                  <a:alpha val="4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6" name="Freeform: Shape 45">
                <a:extLst>
                  <a:ext uri="{FF2B5EF4-FFF2-40B4-BE49-F238E27FC236}">
                    <a16:creationId xmlns:a16="http://schemas.microsoft.com/office/drawing/2014/main" id="{1C4A12C3-E5BC-2BC0-8180-4EBD0CEF07B7}"/>
                  </a:ext>
                </a:extLst>
              </p:cNvPr>
              <p:cNvSpPr/>
              <p:nvPr/>
            </p:nvSpPr>
            <p:spPr>
              <a:xfrm>
                <a:off x="4490453" y="4547538"/>
                <a:ext cx="1605978" cy="1168104"/>
              </a:xfrm>
              <a:custGeom>
                <a:avLst/>
                <a:gdLst>
                  <a:gd name="connsiteX0" fmla="*/ 73384 w 1759930"/>
                  <a:gd name="connsiteY0" fmla="*/ 0 h 1276559"/>
                  <a:gd name="connsiteX1" fmla="*/ 531727 w 1759930"/>
                  <a:gd name="connsiteY1" fmla="*/ 121523 h 1276559"/>
                  <a:gd name="connsiteX2" fmla="*/ 1759763 w 1759930"/>
                  <a:gd name="connsiteY2" fmla="*/ 672232 h 1276559"/>
                  <a:gd name="connsiteX3" fmla="*/ 1759930 w 1759930"/>
                  <a:gd name="connsiteY3" fmla="*/ 1276559 h 1276559"/>
                  <a:gd name="connsiteX4" fmla="*/ 0 w 1759930"/>
                  <a:gd name="connsiteY4" fmla="*/ 427878 h 127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30" h="1276559">
                    <a:moveTo>
                      <a:pt x="73384" y="0"/>
                    </a:moveTo>
                    <a:lnTo>
                      <a:pt x="531727" y="121523"/>
                    </a:lnTo>
                    <a:cubicBezTo>
                      <a:pt x="843707" y="471959"/>
                      <a:pt x="1290581" y="672353"/>
                      <a:pt x="1759763" y="672232"/>
                    </a:cubicBezTo>
                    <a:lnTo>
                      <a:pt x="1759930" y="1276559"/>
                    </a:lnTo>
                    <a:cubicBezTo>
                      <a:pt x="1074583" y="1276737"/>
                      <a:pt x="426595" y="964260"/>
                      <a:pt x="0" y="427878"/>
                    </a:cubicBezTo>
                    <a:close/>
                  </a:path>
                </a:pathLst>
              </a:custGeom>
              <a:solidFill>
                <a:schemeClr val="tx1">
                  <a:alpha val="4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7" name="Freeform: Shape 43">
                <a:extLst>
                  <a:ext uri="{FF2B5EF4-FFF2-40B4-BE49-F238E27FC236}">
                    <a16:creationId xmlns:a16="http://schemas.microsoft.com/office/drawing/2014/main" id="{0E191413-247D-29BC-BA8C-0CF2B3657941}"/>
                  </a:ext>
                </a:extLst>
              </p:cNvPr>
              <p:cNvSpPr/>
              <p:nvPr/>
            </p:nvSpPr>
            <p:spPr>
              <a:xfrm>
                <a:off x="6095668" y="4413559"/>
                <a:ext cx="1778332" cy="1282725"/>
              </a:xfrm>
              <a:custGeom>
                <a:avLst/>
                <a:gdLst>
                  <a:gd name="connsiteX0" fmla="*/ 1425360 w 1948806"/>
                  <a:gd name="connsiteY0" fmla="*/ 0 h 1401822"/>
                  <a:gd name="connsiteX1" fmla="*/ 1948806 w 1948806"/>
                  <a:gd name="connsiteY1" fmla="*/ 302018 h 1401822"/>
                  <a:gd name="connsiteX2" fmla="*/ 333862 w 1948806"/>
                  <a:gd name="connsiteY2" fmla="*/ 1401822 h 1401822"/>
                  <a:gd name="connsiteX3" fmla="*/ 0 w 1948806"/>
                  <a:gd name="connsiteY3" fmla="*/ 1124331 h 1401822"/>
                  <a:gd name="connsiteX4" fmla="*/ 334414 w 1948806"/>
                  <a:gd name="connsiteY4" fmla="*/ 788155 h 1401822"/>
                  <a:gd name="connsiteX5" fmla="*/ 1425360 w 1948806"/>
                  <a:gd name="connsiteY5" fmla="*/ 0 h 140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806" h="1401822">
                    <a:moveTo>
                      <a:pt x="1425360" y="0"/>
                    </a:moveTo>
                    <a:lnTo>
                      <a:pt x="1948806" y="302018"/>
                    </a:lnTo>
                    <a:cubicBezTo>
                      <a:pt x="1606287" y="895635"/>
                      <a:pt x="1011680" y="1300571"/>
                      <a:pt x="333862" y="1401822"/>
                    </a:cubicBezTo>
                    <a:lnTo>
                      <a:pt x="0" y="1124331"/>
                    </a:lnTo>
                    <a:lnTo>
                      <a:pt x="334414" y="788155"/>
                    </a:lnTo>
                    <a:cubicBezTo>
                      <a:pt x="793890" y="693191"/>
                      <a:pt x="1190874" y="406384"/>
                      <a:pt x="1425360" y="0"/>
                    </a:cubicBezTo>
                    <a:close/>
                  </a:path>
                </a:pathLst>
              </a:custGeom>
              <a:solidFill>
                <a:schemeClr val="tx1">
                  <a:alpha val="4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8" name="Freeform: Shape 41">
                <a:extLst>
                  <a:ext uri="{FF2B5EF4-FFF2-40B4-BE49-F238E27FC236}">
                    <a16:creationId xmlns:a16="http://schemas.microsoft.com/office/drawing/2014/main" id="{1A316700-CD42-10FB-90A4-AB1DCFFF8929}"/>
                  </a:ext>
                </a:extLst>
              </p:cNvPr>
              <p:cNvSpPr/>
              <p:nvPr/>
            </p:nvSpPr>
            <p:spPr>
              <a:xfrm>
                <a:off x="7400804" y="2628503"/>
                <a:ext cx="752596" cy="1920554"/>
              </a:xfrm>
              <a:custGeom>
                <a:avLst/>
                <a:gdLst>
                  <a:gd name="connsiteX0" fmla="*/ 523279 w 824741"/>
                  <a:gd name="connsiteY0" fmla="*/ 0 h 2098871"/>
                  <a:gd name="connsiteX1" fmla="*/ 668265 w 824741"/>
                  <a:gd name="connsiteY1" fmla="*/ 1948485 h 2098871"/>
                  <a:gd name="connsiteX2" fmla="*/ 261019 w 824741"/>
                  <a:gd name="connsiteY2" fmla="*/ 2098871 h 2098871"/>
                  <a:gd name="connsiteX3" fmla="*/ 137090 w 824741"/>
                  <a:gd name="connsiteY3" fmla="*/ 1641173 h 2098871"/>
                  <a:gd name="connsiteX4" fmla="*/ 0 w 824741"/>
                  <a:gd name="connsiteY4" fmla="*/ 302308 h 209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41" h="2098871">
                    <a:moveTo>
                      <a:pt x="523279" y="0"/>
                    </a:moveTo>
                    <a:cubicBezTo>
                      <a:pt x="866106" y="593439"/>
                      <a:pt x="919487" y="1310851"/>
                      <a:pt x="668265" y="1948485"/>
                    </a:cubicBezTo>
                    <a:lnTo>
                      <a:pt x="261019" y="2098871"/>
                    </a:lnTo>
                    <a:lnTo>
                      <a:pt x="137090" y="1641173"/>
                    </a:lnTo>
                    <a:cubicBezTo>
                      <a:pt x="284586" y="1195772"/>
                      <a:pt x="234696" y="708571"/>
                      <a:pt x="0" y="302308"/>
                    </a:cubicBezTo>
                    <a:close/>
                  </a:path>
                </a:pathLst>
              </a:custGeom>
              <a:solidFill>
                <a:schemeClr val="tx1">
                  <a:alpha val="4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9" name="Freeform: Shape 39">
                <a:extLst>
                  <a:ext uri="{FF2B5EF4-FFF2-40B4-BE49-F238E27FC236}">
                    <a16:creationId xmlns:a16="http://schemas.microsoft.com/office/drawing/2014/main" id="{C267C052-CEFA-9DE5-E0F6-A591AD902C3B}"/>
                  </a:ext>
                </a:extLst>
              </p:cNvPr>
              <p:cNvSpPr/>
              <p:nvPr/>
            </p:nvSpPr>
            <p:spPr>
              <a:xfrm>
                <a:off x="6096432" y="1600842"/>
                <a:ext cx="1605978" cy="1168105"/>
              </a:xfrm>
              <a:custGeom>
                <a:avLst/>
                <a:gdLst>
                  <a:gd name="connsiteX0" fmla="*/ 0 w 1759930"/>
                  <a:gd name="connsiteY0" fmla="*/ 1 h 1276560"/>
                  <a:gd name="connsiteX1" fmla="*/ 1759930 w 1759930"/>
                  <a:gd name="connsiteY1" fmla="*/ 848682 h 1276560"/>
                  <a:gd name="connsiteX2" fmla="*/ 1686546 w 1759930"/>
                  <a:gd name="connsiteY2" fmla="*/ 1276560 h 1276560"/>
                  <a:gd name="connsiteX3" fmla="*/ 1228203 w 1759930"/>
                  <a:gd name="connsiteY3" fmla="*/ 1155037 h 1276560"/>
                  <a:gd name="connsiteX4" fmla="*/ 167 w 1759930"/>
                  <a:gd name="connsiteY4" fmla="*/ 604328 h 127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930" h="1276560">
                    <a:moveTo>
                      <a:pt x="0" y="1"/>
                    </a:moveTo>
                    <a:cubicBezTo>
                      <a:pt x="685347" y="-177"/>
                      <a:pt x="1333335" y="312300"/>
                      <a:pt x="1759930" y="848682"/>
                    </a:cubicBezTo>
                    <a:lnTo>
                      <a:pt x="1686546" y="1276560"/>
                    </a:lnTo>
                    <a:lnTo>
                      <a:pt x="1228203" y="1155037"/>
                    </a:lnTo>
                    <a:cubicBezTo>
                      <a:pt x="916223" y="804601"/>
                      <a:pt x="469349" y="604207"/>
                      <a:pt x="167" y="604328"/>
                    </a:cubicBezTo>
                    <a:close/>
                  </a:path>
                </a:pathLst>
              </a:custGeom>
              <a:solidFill>
                <a:schemeClr val="tx1">
                  <a:alpha val="4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0" name="Freeform: Shape 37">
                <a:extLst>
                  <a:ext uri="{FF2B5EF4-FFF2-40B4-BE49-F238E27FC236}">
                    <a16:creationId xmlns:a16="http://schemas.microsoft.com/office/drawing/2014/main" id="{8BC66C65-3472-CBBF-5493-5072006D62E7}"/>
                  </a:ext>
                </a:extLst>
              </p:cNvPr>
              <p:cNvSpPr/>
              <p:nvPr/>
            </p:nvSpPr>
            <p:spPr>
              <a:xfrm>
                <a:off x="4318001" y="1621699"/>
                <a:ext cx="1778331" cy="1282726"/>
              </a:xfrm>
              <a:custGeom>
                <a:avLst/>
                <a:gdLst>
                  <a:gd name="connsiteX0" fmla="*/ 1614944 w 1948805"/>
                  <a:gd name="connsiteY0" fmla="*/ 0 h 1401823"/>
                  <a:gd name="connsiteX1" fmla="*/ 1948805 w 1948805"/>
                  <a:gd name="connsiteY1" fmla="*/ 277492 h 1401823"/>
                  <a:gd name="connsiteX2" fmla="*/ 1614392 w 1948805"/>
                  <a:gd name="connsiteY2" fmla="*/ 613667 h 1401823"/>
                  <a:gd name="connsiteX3" fmla="*/ 523446 w 1948805"/>
                  <a:gd name="connsiteY3" fmla="*/ 1401823 h 1401823"/>
                  <a:gd name="connsiteX4" fmla="*/ 0 w 1948805"/>
                  <a:gd name="connsiteY4" fmla="*/ 1099804 h 1401823"/>
                  <a:gd name="connsiteX5" fmla="*/ 1614944 w 1948805"/>
                  <a:gd name="connsiteY5" fmla="*/ 0 h 140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805" h="1401823">
                    <a:moveTo>
                      <a:pt x="1614944" y="0"/>
                    </a:moveTo>
                    <a:lnTo>
                      <a:pt x="1948805" y="277492"/>
                    </a:lnTo>
                    <a:lnTo>
                      <a:pt x="1614392" y="613667"/>
                    </a:lnTo>
                    <a:cubicBezTo>
                      <a:pt x="1154915" y="708632"/>
                      <a:pt x="757932" y="995439"/>
                      <a:pt x="523446" y="1401823"/>
                    </a:cubicBezTo>
                    <a:lnTo>
                      <a:pt x="0" y="1099804"/>
                    </a:lnTo>
                    <a:cubicBezTo>
                      <a:pt x="342519" y="506187"/>
                      <a:pt x="937126" y="101252"/>
                      <a:pt x="1614944" y="0"/>
                    </a:cubicBezTo>
                    <a:close/>
                  </a:path>
                </a:pathLst>
              </a:custGeom>
              <a:solidFill>
                <a:schemeClr val="tx1">
                  <a:alpha val="4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pic>
          <p:nvPicPr>
            <p:cNvPr id="11" name="Graphic 33" descr="Magnifying glass with solid fill">
              <a:extLst>
                <a:ext uri="{FF2B5EF4-FFF2-40B4-BE49-F238E27FC236}">
                  <a16:creationId xmlns:a16="http://schemas.microsoft.com/office/drawing/2014/main" id="{487F54CC-6FEB-C518-1195-E64F407547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3393" y="2432414"/>
              <a:ext cx="548640" cy="548640"/>
            </a:xfrm>
            <a:prstGeom prst="rect">
              <a:avLst/>
            </a:prstGeom>
          </p:spPr>
        </p:pic>
        <p:pic>
          <p:nvPicPr>
            <p:cNvPr id="12" name="Gráfico 365" descr="Plano con relleno sólido">
              <a:extLst>
                <a:ext uri="{FF2B5EF4-FFF2-40B4-BE49-F238E27FC236}">
                  <a16:creationId xmlns:a16="http://schemas.microsoft.com/office/drawing/2014/main" id="{2E39223C-F1FF-2D66-71EB-F7E67F1E6C8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84834" y="3379807"/>
              <a:ext cx="502367" cy="502367"/>
            </a:xfrm>
            <a:prstGeom prst="rect">
              <a:avLst/>
            </a:prstGeom>
          </p:spPr>
        </p:pic>
        <p:pic>
          <p:nvPicPr>
            <p:cNvPr id="13" name="Gráfico 366" descr="Libros con relleno sólido">
              <a:extLst>
                <a:ext uri="{FF2B5EF4-FFF2-40B4-BE49-F238E27FC236}">
                  <a16:creationId xmlns:a16="http://schemas.microsoft.com/office/drawing/2014/main" id="{1515E011-C49B-CB9B-BD5D-8DA7803898F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80411" y="4406387"/>
              <a:ext cx="453239" cy="453239"/>
            </a:xfrm>
            <a:prstGeom prst="rect">
              <a:avLst/>
            </a:prstGeom>
          </p:spPr>
        </p:pic>
        <p:pic>
          <p:nvPicPr>
            <p:cNvPr id="14" name="Gráfico 367" descr="Engranajes con relleno sólido">
              <a:extLst>
                <a:ext uri="{FF2B5EF4-FFF2-40B4-BE49-F238E27FC236}">
                  <a16:creationId xmlns:a16="http://schemas.microsoft.com/office/drawing/2014/main" id="{5BB5CD5E-DFC0-2BFC-44F4-F6697C1E16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305553" y="4305196"/>
              <a:ext cx="617836" cy="625546"/>
            </a:xfrm>
            <a:prstGeom prst="rect">
              <a:avLst/>
            </a:prstGeom>
          </p:spPr>
        </p:pic>
        <p:grpSp>
          <p:nvGrpSpPr>
            <p:cNvPr id="15" name="Grupo 14">
              <a:extLst>
                <a:ext uri="{FF2B5EF4-FFF2-40B4-BE49-F238E27FC236}">
                  <a16:creationId xmlns:a16="http://schemas.microsoft.com/office/drawing/2014/main" id="{AC34B7D3-2781-3601-E4DF-B914D933EA4D}"/>
                </a:ext>
              </a:extLst>
            </p:cNvPr>
            <p:cNvGrpSpPr/>
            <p:nvPr/>
          </p:nvGrpSpPr>
          <p:grpSpPr>
            <a:xfrm>
              <a:off x="4711166" y="3370223"/>
              <a:ext cx="637132" cy="586088"/>
              <a:chOff x="8102788" y="2074491"/>
              <a:chExt cx="1621567" cy="1621567"/>
            </a:xfrm>
          </p:grpSpPr>
          <p:pic>
            <p:nvPicPr>
              <p:cNvPr id="17" name="Gráfico 368" descr="Maletín con relleno sólido">
                <a:extLst>
                  <a:ext uri="{FF2B5EF4-FFF2-40B4-BE49-F238E27FC236}">
                    <a16:creationId xmlns:a16="http://schemas.microsoft.com/office/drawing/2014/main" id="{05CCDB13-F36A-A153-F57D-971FC6386D4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679367" y="2609651"/>
                <a:ext cx="460494" cy="466241"/>
              </a:xfrm>
              <a:prstGeom prst="rect">
                <a:avLst/>
              </a:prstGeom>
            </p:spPr>
          </p:pic>
          <p:pic>
            <p:nvPicPr>
              <p:cNvPr id="18" name="Gráfico 17" descr="Portátil con relleno sólido">
                <a:extLst>
                  <a:ext uri="{FF2B5EF4-FFF2-40B4-BE49-F238E27FC236}">
                    <a16:creationId xmlns:a16="http://schemas.microsoft.com/office/drawing/2014/main" id="{1DB9A2FC-2F47-6A9B-1376-029830A108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02788" y="2074491"/>
                <a:ext cx="1621567" cy="1621567"/>
              </a:xfrm>
              <a:prstGeom prst="rect">
                <a:avLst/>
              </a:prstGeom>
            </p:spPr>
          </p:pic>
        </p:grpSp>
        <p:pic>
          <p:nvPicPr>
            <p:cNvPr id="16" name="Gráfico 15" descr="Huellas de zapatos con relleno sólido">
              <a:extLst>
                <a:ext uri="{FF2B5EF4-FFF2-40B4-BE49-F238E27FC236}">
                  <a16:creationId xmlns:a16="http://schemas.microsoft.com/office/drawing/2014/main" id="{681960EC-3341-2390-C493-861C87DD6F3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5238976" y="2411824"/>
              <a:ext cx="533690" cy="533690"/>
            </a:xfrm>
            <a:prstGeom prst="rect">
              <a:avLst/>
            </a:prstGeom>
          </p:spPr>
        </p:pic>
      </p:grpSp>
      <p:sp>
        <p:nvSpPr>
          <p:cNvPr id="31" name="CuadroTexto 30">
            <a:extLst>
              <a:ext uri="{FF2B5EF4-FFF2-40B4-BE49-F238E27FC236}">
                <a16:creationId xmlns:a16="http://schemas.microsoft.com/office/drawing/2014/main" id="{2E30C0F5-1503-EDB5-002A-239F3F24B371}"/>
              </a:ext>
            </a:extLst>
          </p:cNvPr>
          <p:cNvSpPr txBox="1"/>
          <p:nvPr/>
        </p:nvSpPr>
        <p:spPr>
          <a:xfrm>
            <a:off x="8732926" y="1059636"/>
            <a:ext cx="2858693" cy="646331"/>
          </a:xfrm>
          <a:prstGeom prst="rect">
            <a:avLst/>
          </a:prstGeom>
          <a:noFill/>
          <a:ln>
            <a:solidFill>
              <a:schemeClr val="tx1"/>
            </a:solidFill>
            <a:prstDash val="dashDot"/>
          </a:ln>
        </p:spPr>
        <p:txBody>
          <a:bodyPr wrap="square" rtlCol="0">
            <a:spAutoFit/>
          </a:bodyPr>
          <a:lstStyle/>
          <a:p>
            <a:pPr algn="ctr"/>
            <a:r>
              <a:rPr lang="es-ES_tradnl" b="1" dirty="0">
                <a:solidFill>
                  <a:srgbClr val="F7931F"/>
                </a:solidFill>
                <a:latin typeface="Arial" panose="020B0604020202020204" pitchFamily="34" charset="0"/>
                <a:cs typeface="Arial" panose="020B0604020202020204" pitchFamily="34" charset="0"/>
              </a:rPr>
              <a:t>Resolución 210 </a:t>
            </a:r>
          </a:p>
          <a:p>
            <a:pPr algn="ctr"/>
            <a:r>
              <a:rPr lang="es-ES_tradnl" b="1" dirty="0">
                <a:solidFill>
                  <a:srgbClr val="F7931F"/>
                </a:solidFill>
                <a:latin typeface="Arial" panose="020B0604020202020204" pitchFamily="34" charset="0"/>
                <a:cs typeface="Arial" panose="020B0604020202020204" pitchFamily="34" charset="0"/>
              </a:rPr>
              <a:t>de 9 de agosto de 2021</a:t>
            </a:r>
          </a:p>
        </p:txBody>
      </p:sp>
      <p:sp>
        <p:nvSpPr>
          <p:cNvPr id="32" name="CuadroTexto 31">
            <a:extLst>
              <a:ext uri="{FF2B5EF4-FFF2-40B4-BE49-F238E27FC236}">
                <a16:creationId xmlns:a16="http://schemas.microsoft.com/office/drawing/2014/main" id="{673E2B7A-FF68-9385-8601-7A725A991A66}"/>
              </a:ext>
            </a:extLst>
          </p:cNvPr>
          <p:cNvSpPr txBox="1"/>
          <p:nvPr/>
        </p:nvSpPr>
        <p:spPr>
          <a:xfrm>
            <a:off x="7737219" y="1667902"/>
            <a:ext cx="825867" cy="1015663"/>
          </a:xfrm>
          <a:prstGeom prst="rect">
            <a:avLst/>
          </a:prstGeom>
          <a:noFill/>
        </p:spPr>
        <p:txBody>
          <a:bodyPr wrap="none" rtlCol="0">
            <a:spAutoFit/>
          </a:bodyPr>
          <a:lstStyle/>
          <a:p>
            <a:r>
              <a:rPr lang="es-CO" sz="6000" b="1" dirty="0">
                <a:solidFill>
                  <a:srgbClr val="2E748F"/>
                </a:solidFill>
                <a:latin typeface="Arial" panose="020B0604020202020204" pitchFamily="34" charset="0"/>
                <a:cs typeface="Arial" panose="020B0604020202020204" pitchFamily="34" charset="0"/>
              </a:rPr>
              <a:t>1.</a:t>
            </a:r>
          </a:p>
        </p:txBody>
      </p:sp>
      <p:sp>
        <p:nvSpPr>
          <p:cNvPr id="33" name="CuadroTexto 32">
            <a:extLst>
              <a:ext uri="{FF2B5EF4-FFF2-40B4-BE49-F238E27FC236}">
                <a16:creationId xmlns:a16="http://schemas.microsoft.com/office/drawing/2014/main" id="{B0041B44-76FF-AD90-505B-CD9568D0DD6D}"/>
              </a:ext>
            </a:extLst>
          </p:cNvPr>
          <p:cNvSpPr txBox="1"/>
          <p:nvPr/>
        </p:nvSpPr>
        <p:spPr>
          <a:xfrm>
            <a:off x="9088748" y="3223156"/>
            <a:ext cx="825867" cy="1015663"/>
          </a:xfrm>
          <a:prstGeom prst="rect">
            <a:avLst/>
          </a:prstGeom>
          <a:noFill/>
        </p:spPr>
        <p:txBody>
          <a:bodyPr wrap="none" rtlCol="0">
            <a:spAutoFit/>
          </a:bodyPr>
          <a:lstStyle/>
          <a:p>
            <a:r>
              <a:rPr lang="es-CO" sz="6000" b="1" dirty="0">
                <a:solidFill>
                  <a:srgbClr val="945813"/>
                </a:solidFill>
                <a:latin typeface="Arial" panose="020B0604020202020204" pitchFamily="34" charset="0"/>
                <a:cs typeface="Arial" panose="020B0604020202020204" pitchFamily="34" charset="0"/>
              </a:rPr>
              <a:t>2.</a:t>
            </a:r>
          </a:p>
        </p:txBody>
      </p:sp>
      <p:sp>
        <p:nvSpPr>
          <p:cNvPr id="34" name="CuadroTexto 33">
            <a:extLst>
              <a:ext uri="{FF2B5EF4-FFF2-40B4-BE49-F238E27FC236}">
                <a16:creationId xmlns:a16="http://schemas.microsoft.com/office/drawing/2014/main" id="{C9F3A942-C228-A329-EEE8-9C8A8EC75547}"/>
              </a:ext>
            </a:extLst>
          </p:cNvPr>
          <p:cNvSpPr txBox="1"/>
          <p:nvPr/>
        </p:nvSpPr>
        <p:spPr>
          <a:xfrm>
            <a:off x="8221028" y="5020914"/>
            <a:ext cx="825867" cy="1015663"/>
          </a:xfrm>
          <a:prstGeom prst="rect">
            <a:avLst/>
          </a:prstGeom>
          <a:noFill/>
        </p:spPr>
        <p:txBody>
          <a:bodyPr wrap="none" rtlCol="0">
            <a:spAutoFit/>
          </a:bodyPr>
          <a:lstStyle/>
          <a:p>
            <a:r>
              <a:rPr lang="es-CO" sz="6000" b="1" dirty="0">
                <a:solidFill>
                  <a:srgbClr val="2E748F"/>
                </a:solidFill>
                <a:latin typeface="Arial" panose="020B0604020202020204" pitchFamily="34" charset="0"/>
                <a:cs typeface="Arial" panose="020B0604020202020204" pitchFamily="34" charset="0"/>
              </a:rPr>
              <a:t>3.</a:t>
            </a:r>
          </a:p>
        </p:txBody>
      </p:sp>
      <p:sp>
        <p:nvSpPr>
          <p:cNvPr id="35" name="CuadroTexto 34">
            <a:extLst>
              <a:ext uri="{FF2B5EF4-FFF2-40B4-BE49-F238E27FC236}">
                <a16:creationId xmlns:a16="http://schemas.microsoft.com/office/drawing/2014/main" id="{64682C1A-639A-9809-143E-1719F4850352}"/>
              </a:ext>
            </a:extLst>
          </p:cNvPr>
          <p:cNvSpPr txBox="1"/>
          <p:nvPr/>
        </p:nvSpPr>
        <p:spPr>
          <a:xfrm>
            <a:off x="5092972" y="5081342"/>
            <a:ext cx="825867" cy="1015663"/>
          </a:xfrm>
          <a:prstGeom prst="rect">
            <a:avLst/>
          </a:prstGeom>
          <a:noFill/>
        </p:spPr>
        <p:txBody>
          <a:bodyPr wrap="none" rtlCol="0">
            <a:spAutoFit/>
          </a:bodyPr>
          <a:lstStyle/>
          <a:p>
            <a:r>
              <a:rPr lang="es-CO" sz="6000" b="1" dirty="0">
                <a:solidFill>
                  <a:srgbClr val="7F6000"/>
                </a:solidFill>
                <a:latin typeface="Arial" panose="020B0604020202020204" pitchFamily="34" charset="0"/>
                <a:cs typeface="Arial" panose="020B0604020202020204" pitchFamily="34" charset="0"/>
              </a:rPr>
              <a:t>4.</a:t>
            </a:r>
          </a:p>
        </p:txBody>
      </p:sp>
      <p:sp>
        <p:nvSpPr>
          <p:cNvPr id="36" name="CuadroTexto 35">
            <a:extLst>
              <a:ext uri="{FF2B5EF4-FFF2-40B4-BE49-F238E27FC236}">
                <a16:creationId xmlns:a16="http://schemas.microsoft.com/office/drawing/2014/main" id="{BA8B5241-8A08-17E9-E885-12A99A9A4380}"/>
              </a:ext>
            </a:extLst>
          </p:cNvPr>
          <p:cNvSpPr txBox="1"/>
          <p:nvPr/>
        </p:nvSpPr>
        <p:spPr>
          <a:xfrm>
            <a:off x="5030148" y="2778972"/>
            <a:ext cx="825867" cy="1015663"/>
          </a:xfrm>
          <a:prstGeom prst="rect">
            <a:avLst/>
          </a:prstGeom>
          <a:noFill/>
        </p:spPr>
        <p:txBody>
          <a:bodyPr wrap="none" rtlCol="0">
            <a:spAutoFit/>
          </a:bodyPr>
          <a:lstStyle/>
          <a:p>
            <a:r>
              <a:rPr lang="es-CO" sz="6000" b="1" dirty="0">
                <a:solidFill>
                  <a:srgbClr val="741D0E"/>
                </a:solidFill>
                <a:latin typeface="Arial" panose="020B0604020202020204" pitchFamily="34" charset="0"/>
                <a:cs typeface="Arial" panose="020B0604020202020204" pitchFamily="34" charset="0"/>
              </a:rPr>
              <a:t>5.</a:t>
            </a:r>
          </a:p>
        </p:txBody>
      </p:sp>
      <p:sp>
        <p:nvSpPr>
          <p:cNvPr id="37" name="CuadroTexto 36">
            <a:extLst>
              <a:ext uri="{FF2B5EF4-FFF2-40B4-BE49-F238E27FC236}">
                <a16:creationId xmlns:a16="http://schemas.microsoft.com/office/drawing/2014/main" id="{A227C8D8-6B62-7430-1E89-E2EBFB09AB5A}"/>
              </a:ext>
            </a:extLst>
          </p:cNvPr>
          <p:cNvSpPr txBox="1"/>
          <p:nvPr/>
        </p:nvSpPr>
        <p:spPr>
          <a:xfrm>
            <a:off x="4037878" y="1614470"/>
            <a:ext cx="825867" cy="1015663"/>
          </a:xfrm>
          <a:prstGeom prst="rect">
            <a:avLst/>
          </a:prstGeom>
          <a:noFill/>
        </p:spPr>
        <p:txBody>
          <a:bodyPr wrap="none" rtlCol="0">
            <a:spAutoFit/>
          </a:bodyPr>
          <a:lstStyle/>
          <a:p>
            <a:r>
              <a:rPr lang="es-CO" sz="6000" b="1" dirty="0">
                <a:solidFill>
                  <a:srgbClr val="548235"/>
                </a:solidFill>
                <a:latin typeface="Arial" panose="020B0604020202020204" pitchFamily="34" charset="0"/>
                <a:cs typeface="Arial" panose="020B0604020202020204" pitchFamily="34" charset="0"/>
              </a:rPr>
              <a:t>6.</a:t>
            </a:r>
          </a:p>
        </p:txBody>
      </p:sp>
      <p:sp>
        <p:nvSpPr>
          <p:cNvPr id="38" name="Rectángulo 37">
            <a:extLst>
              <a:ext uri="{FF2B5EF4-FFF2-40B4-BE49-F238E27FC236}">
                <a16:creationId xmlns:a16="http://schemas.microsoft.com/office/drawing/2014/main" id="{DD490F7E-6607-4E1A-A132-CB6CE8D6DDAE}"/>
              </a:ext>
            </a:extLst>
          </p:cNvPr>
          <p:cNvSpPr/>
          <p:nvPr/>
        </p:nvSpPr>
        <p:spPr>
          <a:xfrm>
            <a:off x="549265" y="1532477"/>
            <a:ext cx="2419573"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s-ES" sz="1600" dirty="0">
                <a:highlight>
                  <a:srgbClr val="FFFFFF"/>
                </a:highlight>
                <a:latin typeface="Arial" panose="020B0604020202020204" pitchFamily="34" charset="0"/>
                <a:cs typeface="Arial" panose="020B0604020202020204" pitchFamily="34" charset="0"/>
              </a:rPr>
              <a:t>Busca lograr una participación incidente, apoyando las expresiones y prácticas organizativas para construir, fortalecer y empoderar a la ciudadanía. reconociendo a las organizaciones sociales que trabajan en el Distrito para y por el beneficio de las comunidades que representan.</a:t>
            </a:r>
            <a:endParaRPr lang="es-ES" sz="1600" dirty="0">
              <a:latin typeface="Arial" panose="020B0604020202020204" pitchFamily="34" charset="0"/>
              <a:cs typeface="Arial" panose="020B0604020202020204" pitchFamily="34" charset="0"/>
            </a:endParaRPr>
          </a:p>
        </p:txBody>
      </p:sp>
      <p:sp>
        <p:nvSpPr>
          <p:cNvPr id="39" name="Flecha izquierda 38">
            <a:extLst>
              <a:ext uri="{FF2B5EF4-FFF2-40B4-BE49-F238E27FC236}">
                <a16:creationId xmlns:a16="http://schemas.microsoft.com/office/drawing/2014/main" id="{53AEA0C6-E716-EB8C-AB2B-FE77C4DC73B5}"/>
              </a:ext>
            </a:extLst>
          </p:cNvPr>
          <p:cNvSpPr/>
          <p:nvPr/>
        </p:nvSpPr>
        <p:spPr>
          <a:xfrm>
            <a:off x="3485933" y="3052258"/>
            <a:ext cx="1420064" cy="544612"/>
          </a:xfrm>
          <a:prstGeom prst="leftArrow">
            <a:avLst/>
          </a:prstGeom>
          <a:noFill/>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871162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1708</Words>
  <Application>Microsoft Office PowerPoint</Application>
  <PresentationFormat>Panorámica</PresentationFormat>
  <Paragraphs>172</Paragraphs>
  <Slides>23</Slides>
  <Notes>1</Notes>
  <HiddenSlides>0</HiddenSlides>
  <MMClips>2</MMClips>
  <ScaleCrop>false</ScaleCrop>
  <HeadingPairs>
    <vt:vector size="4" baseType="variant">
      <vt:variant>
        <vt:lpstr>Tema</vt:lpstr>
      </vt:variant>
      <vt:variant>
        <vt:i4>1</vt:i4>
      </vt:variant>
      <vt:variant>
        <vt:lpstr>Títulos de diapositiva</vt:lpstr>
      </vt:variant>
      <vt:variant>
        <vt:i4>23</vt:i4>
      </vt:variant>
    </vt:vector>
  </HeadingPairs>
  <TitlesOfParts>
    <vt:vector size="24"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LENOVO</cp:lastModifiedBy>
  <cp:revision>25</cp:revision>
  <dcterms:created xsi:type="dcterms:W3CDTF">2024-10-01T22:40:21Z</dcterms:created>
  <dcterms:modified xsi:type="dcterms:W3CDTF">2024-12-10T11:27:33Z</dcterms:modified>
</cp:coreProperties>
</file>