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80" r:id="rId4"/>
    <p:sldId id="281" r:id="rId5"/>
    <p:sldId id="282" r:id="rId6"/>
    <p:sldId id="283" r:id="rId7"/>
    <p:sldId id="273" r:id="rId8"/>
    <p:sldId id="274" r:id="rId9"/>
    <p:sldId id="275" r:id="rId10"/>
    <p:sldId id="276" r:id="rId11"/>
    <p:sldId id="277" r:id="rId12"/>
    <p:sldId id="278" r:id="rId13"/>
    <p:sldId id="279" r:id="rId14"/>
    <p:sldId id="270" r:id="rId15"/>
    <p:sldId id="271" r:id="rId16"/>
    <p:sldId id="272" r:id="rId17"/>
    <p:sldId id="285" r:id="rId18"/>
    <p:sldId id="268" r:id="rId19"/>
    <p:sldId id="286" r:id="rId20"/>
    <p:sldId id="287" r:id="rId21"/>
    <p:sldId id="288"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D4D"/>
    <a:srgbClr val="0BADAE"/>
    <a:srgbClr val="DB0D25"/>
    <a:srgbClr val="CE3911"/>
    <a:srgbClr val="383838"/>
    <a:srgbClr val="E094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23" autoAdjust="0"/>
    <p:restoredTop sz="95960" autoAdjust="0"/>
  </p:normalViewPr>
  <p:slideViewPr>
    <p:cSldViewPr snapToGrid="0">
      <p:cViewPr varScale="1">
        <p:scale>
          <a:sx n="115" d="100"/>
          <a:sy n="115" d="100"/>
        </p:scale>
        <p:origin x="1088"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9E6E-CC92-3A43-AF01-E72171AB00BF}" type="datetimeFigureOut">
              <a:rPr lang="es-ES_tradnl" smtClean="0"/>
              <a:t>31/7/24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C5CC1-4728-CA4F-86DF-1A88775AE6C6}" type="slidenum">
              <a:rPr lang="es-ES_tradnl" smtClean="0"/>
              <a:t>‹Nº›</a:t>
            </a:fld>
            <a:endParaRPr lang="es-ES_tradnl"/>
          </a:p>
        </p:txBody>
      </p:sp>
    </p:spTree>
    <p:extLst>
      <p:ext uri="{BB962C8B-B14F-4D97-AF65-F5344CB8AC3E}">
        <p14:creationId xmlns:p14="http://schemas.microsoft.com/office/powerpoint/2010/main" val="74885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866C5CC1-4728-CA4F-86DF-1A88775AE6C6}" type="slidenum">
              <a:rPr lang="es-ES_tradnl" smtClean="0"/>
              <a:t>1</a:t>
            </a:fld>
            <a:endParaRPr lang="es-ES_tradnl"/>
          </a:p>
        </p:txBody>
      </p:sp>
    </p:spTree>
    <p:extLst>
      <p:ext uri="{BB962C8B-B14F-4D97-AF65-F5344CB8AC3E}">
        <p14:creationId xmlns:p14="http://schemas.microsoft.com/office/powerpoint/2010/main" val="88743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866C5CC1-4728-CA4F-86DF-1A88775AE6C6}" type="slidenum">
              <a:rPr lang="es-ES_tradnl" smtClean="0"/>
              <a:t>16</a:t>
            </a:fld>
            <a:endParaRPr lang="es-ES_tradnl"/>
          </a:p>
        </p:txBody>
      </p:sp>
    </p:spTree>
    <p:extLst>
      <p:ext uri="{BB962C8B-B14F-4D97-AF65-F5344CB8AC3E}">
        <p14:creationId xmlns:p14="http://schemas.microsoft.com/office/powerpoint/2010/main" val="128860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A2448-0110-1BE6-FD44-EAF4FF37F1F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21F09055-A1CE-EBB4-3917-6E06FDF5C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62C71B5C-19D4-302D-9E07-A63FF3BE6495}"/>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5" name="Marcador de pie de página 4">
            <a:extLst>
              <a:ext uri="{FF2B5EF4-FFF2-40B4-BE49-F238E27FC236}">
                <a16:creationId xmlns:a16="http://schemas.microsoft.com/office/drawing/2014/main" id="{8451596F-34F8-E3BD-F2BD-AAFEF2CCBF80}"/>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8B9022A-DFCD-2705-72F8-6A65C4BADE41}"/>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310839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50AC0-B6D6-0073-79A2-30494B93BB4A}"/>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96D7489D-86EC-2402-215A-6FF70F8B4C0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64EB1681-B67F-B4F9-8415-BFD4FD678214}"/>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5" name="Marcador de pie de página 4">
            <a:extLst>
              <a:ext uri="{FF2B5EF4-FFF2-40B4-BE49-F238E27FC236}">
                <a16:creationId xmlns:a16="http://schemas.microsoft.com/office/drawing/2014/main" id="{8717B881-813E-923F-95DF-044F6DDB0A76}"/>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4E20CF53-19C3-050C-2E57-2290669C4885}"/>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353982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E7C1AE-B699-367E-BA23-DA40C4298FDE}"/>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2F13377A-E767-1508-DC64-3367E0BB548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9BC447B2-BD81-E2E1-621C-1E81ABC61399}"/>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5" name="Marcador de pie de página 4">
            <a:extLst>
              <a:ext uri="{FF2B5EF4-FFF2-40B4-BE49-F238E27FC236}">
                <a16:creationId xmlns:a16="http://schemas.microsoft.com/office/drawing/2014/main" id="{DD1DCABC-D584-C43C-046C-68F8D3D31844}"/>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7C180B19-88BA-3BCB-AAFA-701E5308B15C}"/>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274271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8C9D8-5A9F-2E94-E365-D487AC48334D}"/>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CB429729-25F2-1484-15C2-AD4E976F1512}"/>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8EC7F5F-6C2B-EFD8-CFDE-5BE8FCF0EC93}"/>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5" name="Marcador de pie de página 4">
            <a:extLst>
              <a:ext uri="{FF2B5EF4-FFF2-40B4-BE49-F238E27FC236}">
                <a16:creationId xmlns:a16="http://schemas.microsoft.com/office/drawing/2014/main" id="{4CCE2132-A76D-00F9-55D4-D70A05FBBD92}"/>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26E8C4E-085B-960E-C094-6A629ECECA33}"/>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147922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515F3-C4B1-DEDD-1045-6A99F4AF44E4}"/>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96D8CF8D-F6DC-6A40-DBF0-7958ED27A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FD93575A-AD14-18A7-A921-7403EDB04BE8}"/>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5" name="Marcador de pie de página 4">
            <a:extLst>
              <a:ext uri="{FF2B5EF4-FFF2-40B4-BE49-F238E27FC236}">
                <a16:creationId xmlns:a16="http://schemas.microsoft.com/office/drawing/2014/main" id="{5D46F684-E700-7691-6F61-4C007B2DBE68}"/>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EAABB109-EB23-EFB7-7241-34A6FF82AAC9}"/>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218693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EFEF2A-B07E-9AA0-F5B4-3F01919BD874}"/>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DD5C019F-09FF-23FA-0D98-49D4FCBA8F6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EC56172C-372C-C1D1-EB59-613A9430D00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453691E7-FD25-DF19-DF5D-C4CFCDF9299C}"/>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6" name="Marcador de pie de página 5">
            <a:extLst>
              <a:ext uri="{FF2B5EF4-FFF2-40B4-BE49-F238E27FC236}">
                <a16:creationId xmlns:a16="http://schemas.microsoft.com/office/drawing/2014/main" id="{3116AFEC-91FE-6915-9A9C-FF934EF59A17}"/>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F0FBB069-1686-C2AC-D619-9ECA6D024C29}"/>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82554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92A04-5E2A-70B5-641D-9E5D2E0403B9}"/>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7F1E9B16-AB69-AFCC-3B05-333F6BA996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9012ED4-E226-0B1B-27C8-821F39A6FF78}"/>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DFEBC6C6-1913-B8D8-2E27-31DFCCC04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A65F5FB-C466-E0DD-613A-057B4C47573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FF78A320-1DE3-84DC-66B4-5101C60C2D4A}"/>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8" name="Marcador de pie de página 7">
            <a:extLst>
              <a:ext uri="{FF2B5EF4-FFF2-40B4-BE49-F238E27FC236}">
                <a16:creationId xmlns:a16="http://schemas.microsoft.com/office/drawing/2014/main" id="{592092C3-ED30-664B-93D5-41762017613B}"/>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25A9458E-5B64-440F-5E56-635CB771A027}"/>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423740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A7A1F-91E0-EABD-E93D-4C693724DE9C}"/>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F9ADE4CF-C50D-72E3-B768-C6EE526434D1}"/>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4" name="Marcador de pie de página 3">
            <a:extLst>
              <a:ext uri="{FF2B5EF4-FFF2-40B4-BE49-F238E27FC236}">
                <a16:creationId xmlns:a16="http://schemas.microsoft.com/office/drawing/2014/main" id="{42DCB7A3-BDCA-A081-B605-EDDA8AA8A1F6}"/>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DAF9831D-F03D-DF9A-81DC-C698077B48C7}"/>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66873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7C9B467-09C1-F5B5-FEB8-530DEC9EE303}"/>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3" name="Marcador de pie de página 2">
            <a:extLst>
              <a:ext uri="{FF2B5EF4-FFF2-40B4-BE49-F238E27FC236}">
                <a16:creationId xmlns:a16="http://schemas.microsoft.com/office/drawing/2014/main" id="{55E3F908-E53C-ABC3-D4EC-3B216359CB49}"/>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61D982FD-703F-4210-2136-B68D8A2A9E7E}"/>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93436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1BD32-24D2-2C95-70DC-4DE8699D2D4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5115CA84-F892-651D-650D-521049DB4E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AB44956E-F29A-A504-6AC7-ADFDA859D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6F39064-9CF9-53E9-8FD0-577D1D89CFC9}"/>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6" name="Marcador de pie de página 5">
            <a:extLst>
              <a:ext uri="{FF2B5EF4-FFF2-40B4-BE49-F238E27FC236}">
                <a16:creationId xmlns:a16="http://schemas.microsoft.com/office/drawing/2014/main" id="{8BA65309-0A3A-03B8-11F0-BD008AB13B5C}"/>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F3C01878-11E4-A417-CB88-8C3CCFCB0346}"/>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155808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45941-E652-9FC2-03D2-52DF27C696E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A8BA2CBF-7BB5-0701-16DA-4B51DF259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3D873FE5-B59B-F0A7-8DA9-160C13B82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902B2A4-8340-AB65-2B06-BC2357008878}"/>
              </a:ext>
            </a:extLst>
          </p:cNvPr>
          <p:cNvSpPr>
            <a:spLocks noGrp="1"/>
          </p:cNvSpPr>
          <p:nvPr>
            <p:ph type="dt" sz="half" idx="10"/>
          </p:nvPr>
        </p:nvSpPr>
        <p:spPr/>
        <p:txBody>
          <a:bodyPr/>
          <a:lstStyle/>
          <a:p>
            <a:fld id="{E8953A05-0F95-5D48-90FF-83397F571F8C}" type="datetimeFigureOut">
              <a:rPr lang="es-ES_tradnl" smtClean="0"/>
              <a:t>31/7/24</a:t>
            </a:fld>
            <a:endParaRPr lang="es-ES_tradnl"/>
          </a:p>
        </p:txBody>
      </p:sp>
      <p:sp>
        <p:nvSpPr>
          <p:cNvPr id="6" name="Marcador de pie de página 5">
            <a:extLst>
              <a:ext uri="{FF2B5EF4-FFF2-40B4-BE49-F238E27FC236}">
                <a16:creationId xmlns:a16="http://schemas.microsoft.com/office/drawing/2014/main" id="{8BABA8C1-0FE7-D944-1925-5C775D95A4D9}"/>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81C26A12-F2BB-3E09-1EB3-99AF39D54BEE}"/>
              </a:ext>
            </a:extLst>
          </p:cNvPr>
          <p:cNvSpPr>
            <a:spLocks noGrp="1"/>
          </p:cNvSpPr>
          <p:nvPr>
            <p:ph type="sldNum" sz="quarter" idx="12"/>
          </p:nvPr>
        </p:nvSpPr>
        <p:spPr/>
        <p:txBody>
          <a:body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234956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A0354A-C46D-B695-F26E-2017BCB1E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3D49E35C-A92C-8132-6D19-8C365FC24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B3E462C1-0230-84E8-9F42-FFF729C94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53A05-0F95-5D48-90FF-83397F571F8C}" type="datetimeFigureOut">
              <a:rPr lang="es-ES_tradnl" smtClean="0"/>
              <a:t>31/7/24</a:t>
            </a:fld>
            <a:endParaRPr lang="es-ES_tradnl"/>
          </a:p>
        </p:txBody>
      </p:sp>
      <p:sp>
        <p:nvSpPr>
          <p:cNvPr id="5" name="Marcador de pie de página 4">
            <a:extLst>
              <a:ext uri="{FF2B5EF4-FFF2-40B4-BE49-F238E27FC236}">
                <a16:creationId xmlns:a16="http://schemas.microsoft.com/office/drawing/2014/main" id="{54BEC6B7-A6AD-2D17-3843-CD077ECDB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500F3467-0E6B-02CF-5097-1B7E6B93C8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6D273-7F08-B44C-A0B5-93D14269590E}" type="slidenum">
              <a:rPr lang="es-ES_tradnl" smtClean="0"/>
              <a:t>‹Nº›</a:t>
            </a:fld>
            <a:endParaRPr lang="es-ES_tradnl"/>
          </a:p>
        </p:txBody>
      </p:sp>
    </p:spTree>
    <p:extLst>
      <p:ext uri="{BB962C8B-B14F-4D97-AF65-F5344CB8AC3E}">
        <p14:creationId xmlns:p14="http://schemas.microsoft.com/office/powerpoint/2010/main" val="135814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o" descr="PROPUESTA DE MANEJO&#10;IMAGEN INSTITUCIONAL&#10;">
            <a:extLst>
              <a:ext uri="{FF2B5EF4-FFF2-40B4-BE49-F238E27FC236}">
                <a16:creationId xmlns:a16="http://schemas.microsoft.com/office/drawing/2014/main" id="{EFFBAF72-3C39-18EA-9518-8AAB79E3CC99}"/>
              </a:ext>
            </a:extLst>
          </p:cNvPr>
          <p:cNvSpPr txBox="1">
            <a:spLocks/>
          </p:cNvSpPr>
          <p:nvPr/>
        </p:nvSpPr>
        <p:spPr>
          <a:xfrm>
            <a:off x="770321" y="1184165"/>
            <a:ext cx="9743090"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6000" b="1" dirty="0">
                <a:solidFill>
                  <a:srgbClr val="383838"/>
                </a:solidFill>
                <a:latin typeface="Arial" panose="020B0604020202020204" pitchFamily="34" charset="0"/>
                <a:cs typeface="Arial" panose="020B0604020202020204" pitchFamily="34" charset="0"/>
              </a:rPr>
              <a:t>ESTRATEGIA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6000" b="1" dirty="0">
                <a:solidFill>
                  <a:srgbClr val="383838"/>
                </a:solidFill>
                <a:latin typeface="Arial" panose="020B0604020202020204" pitchFamily="34" charset="0"/>
                <a:cs typeface="Arial" panose="020B0604020202020204" pitchFamily="34" charset="0"/>
              </a:rPr>
              <a:t>AUDIENCIA PÚBLICA DE RENDICIÓN DE CUENTAS </a:t>
            </a:r>
            <a:r>
              <a:rPr kumimoji="0" lang="es-ES_tradnl" sz="6000" b="1" i="0" u="none" strike="noStrike" kern="1200" cap="none" spc="0" normalizeH="0" baseline="0" noProof="0" dirty="0">
                <a:ln>
                  <a:noFill/>
                </a:ln>
                <a:solidFill>
                  <a:srgbClr val="383838"/>
                </a:solidFill>
                <a:effectLst/>
                <a:uLnTx/>
                <a:uFillTx/>
                <a:latin typeface="Arial" panose="020B0604020202020204" pitchFamily="34" charset="0"/>
                <a:ea typeface="+mn-ea"/>
                <a:cs typeface="Arial" panose="020B0604020202020204" pitchFamily="34" charset="0"/>
              </a:rPr>
              <a:t> </a:t>
            </a:r>
            <a:r>
              <a:rPr lang="es-ES_tradnl" sz="6000" b="1" dirty="0">
                <a:solidFill>
                  <a:srgbClr val="CE3911"/>
                </a:solidFill>
                <a:latin typeface="Arial" panose="020B0604020202020204" pitchFamily="34" charset="0"/>
                <a:cs typeface="Arial" panose="020B0604020202020204" pitchFamily="34" charset="0"/>
              </a:rPr>
              <a:t>VIGENCIA 2023</a:t>
            </a:r>
            <a:endParaRPr kumimoji="0" lang="es-ES_tradnl" sz="6000" b="1" i="0" u="none" strike="noStrike" kern="1200" cap="none" spc="0" normalizeH="0" baseline="0" noProof="0" dirty="0">
              <a:ln>
                <a:noFill/>
              </a:ln>
              <a:solidFill>
                <a:srgbClr val="CE391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322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Arial" panose="020B0604020202020204" pitchFamily="34" charset="0"/>
                <a:cs typeface="Arial" panose="020B0604020202020204" pitchFamily="34" charset="0"/>
              </a:rPr>
              <a:t>Línea gráfica opción 2</a:t>
            </a:r>
            <a:endParaRPr lang="es-CO"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46" t="15352" r="13142" b="10145"/>
          <a:stretch/>
        </p:blipFill>
        <p:spPr bwMode="auto">
          <a:xfrm>
            <a:off x="1447800" y="1612901"/>
            <a:ext cx="7747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65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85" t="17324" r="13407" b="7998"/>
          <a:stretch/>
        </p:blipFill>
        <p:spPr bwMode="auto">
          <a:xfrm>
            <a:off x="2006600" y="825500"/>
            <a:ext cx="7658100" cy="484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48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24" t="19281" r="13358" b="6436"/>
          <a:stretch/>
        </p:blipFill>
        <p:spPr bwMode="auto">
          <a:xfrm>
            <a:off x="1308100" y="952498"/>
            <a:ext cx="8585200" cy="464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54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Arial" panose="020B0604020202020204" pitchFamily="34" charset="0"/>
                <a:cs typeface="Arial" panose="020B0604020202020204" pitchFamily="34" charset="0"/>
              </a:rPr>
              <a:t>Línea gráfica opción 3 </a:t>
            </a:r>
            <a:endParaRPr lang="es-CO" b="1"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09" t="14446" r="13323" b="11739"/>
          <a:stretch/>
        </p:blipFill>
        <p:spPr bwMode="auto">
          <a:xfrm>
            <a:off x="1955800" y="1714499"/>
            <a:ext cx="8013700" cy="396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09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3933ECA-B214-53F2-8FB0-0609C97E1544}"/>
              </a:ext>
            </a:extLst>
          </p:cNvPr>
          <p:cNvSpPr txBox="1">
            <a:spLocks noGrp="1"/>
          </p:cNvSpPr>
          <p:nvPr>
            <p:ph type="title" idx="4294967295"/>
          </p:nvPr>
        </p:nvSpPr>
        <p:spPr>
          <a:xfrm>
            <a:off x="416035" y="147582"/>
            <a:ext cx="974309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000" b="1" noProof="0" dirty="0">
                <a:solidFill>
                  <a:srgbClr val="383838"/>
                </a:solidFill>
                <a:latin typeface="Arial" panose="020B0604020202020204" pitchFamily="34" charset="0"/>
                <a:ea typeface="+mn-ea"/>
                <a:cs typeface="Arial" panose="020B0604020202020204" pitchFamily="34" charset="0"/>
              </a:rPr>
              <a:t>INSTRUMENTOS DE CONSULTA  QUE SE APLICARÁN</a:t>
            </a:r>
            <a:endParaRPr kumimoji="0" lang="es-ES_tradnl" sz="4000" b="1" i="0" u="none" strike="noStrike" kern="1200" cap="none" spc="0" normalizeH="0" baseline="0" noProof="0" dirty="0">
              <a:ln>
                <a:noFill/>
              </a:ln>
              <a:solidFill>
                <a:srgbClr val="CE3911"/>
              </a:solidFill>
              <a:effectLst/>
              <a:uLnTx/>
              <a:uFillTx/>
              <a:latin typeface="Arial" panose="020B0604020202020204" pitchFamily="34" charset="0"/>
              <a:ea typeface="+mn-ea"/>
              <a:cs typeface="Arial" panose="020B0604020202020204" pitchFamily="34" charset="0"/>
            </a:endParaRPr>
          </a:p>
        </p:txBody>
      </p:sp>
      <p:sp>
        <p:nvSpPr>
          <p:cNvPr id="2" name="Rectángulo 1">
            <a:extLst>
              <a:ext uri="{FF2B5EF4-FFF2-40B4-BE49-F238E27FC236}">
                <a16:creationId xmlns:a16="http://schemas.microsoft.com/office/drawing/2014/main" id="{8DA031E3-0989-0613-6AC7-02C6CF08D318}"/>
              </a:ext>
              <a:ext uri="{C183D7F6-B498-43B3-948B-1728B52AA6E4}">
                <adec:decorative xmlns:adec="http://schemas.microsoft.com/office/drawing/2017/decorative" val="1"/>
              </a:ext>
            </a:extLst>
          </p:cNvPr>
          <p:cNvSpPr/>
          <p:nvPr/>
        </p:nvSpPr>
        <p:spPr>
          <a:xfrm>
            <a:off x="0" y="1597572"/>
            <a:ext cx="7756634" cy="126125"/>
          </a:xfrm>
          <a:prstGeom prst="rect">
            <a:avLst/>
          </a:prstGeom>
          <a:solidFill>
            <a:srgbClr val="E09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E0940E"/>
              </a:solidFill>
            </a:endParaRPr>
          </a:p>
        </p:txBody>
      </p:sp>
      <p:sp>
        <p:nvSpPr>
          <p:cNvPr id="6" name="CuadroTexto 4">
            <a:extLst>
              <a:ext uri="{FF2B5EF4-FFF2-40B4-BE49-F238E27FC236}">
                <a16:creationId xmlns:a16="http://schemas.microsoft.com/office/drawing/2014/main" id="{C3AF2C7A-7684-DA72-1287-2DF9B5885313}"/>
              </a:ext>
            </a:extLst>
          </p:cNvPr>
          <p:cNvSpPr txBox="1"/>
          <p:nvPr/>
        </p:nvSpPr>
        <p:spPr>
          <a:xfrm>
            <a:off x="1254643" y="2039006"/>
            <a:ext cx="8540998" cy="369332"/>
          </a:xfrm>
          <a:prstGeom prst="rect">
            <a:avLst/>
          </a:prstGeom>
          <a:noFill/>
        </p:spPr>
        <p:txBody>
          <a:bodyPr wrap="square" rtlCol="0">
            <a:spAutoFit/>
          </a:bodyPr>
          <a:lstStyle/>
          <a:p>
            <a:r>
              <a:rPr lang="es-ES_tradnl" dirty="0">
                <a:latin typeface="Arial" panose="020B0604020202020204" pitchFamily="34" charset="0"/>
                <a:cs typeface="Arial" panose="020B0604020202020204" pitchFamily="34" charset="0"/>
              </a:rPr>
              <a:t>.  </a:t>
            </a:r>
          </a:p>
        </p:txBody>
      </p:sp>
      <p:sp>
        <p:nvSpPr>
          <p:cNvPr id="5" name="CuadroTexto 4">
            <a:extLst>
              <a:ext uri="{FF2B5EF4-FFF2-40B4-BE49-F238E27FC236}">
                <a16:creationId xmlns:a16="http://schemas.microsoft.com/office/drawing/2014/main" id="{C3AF2C7A-7684-DA72-1287-2DF9B5885313}"/>
              </a:ext>
            </a:extLst>
          </p:cNvPr>
          <p:cNvSpPr txBox="1"/>
          <p:nvPr/>
        </p:nvSpPr>
        <p:spPr>
          <a:xfrm>
            <a:off x="406400" y="1795503"/>
            <a:ext cx="10998200" cy="3847207"/>
          </a:xfrm>
          <a:prstGeom prst="rect">
            <a:avLst/>
          </a:prstGeom>
          <a:noFill/>
        </p:spPr>
        <p:txBody>
          <a:bodyPr wrap="square" rtlCol="0">
            <a:spAutoFit/>
          </a:bodyPr>
          <a:lstStyle/>
          <a:p>
            <a:pPr marL="342900" indent="-342900">
              <a:buFontTx/>
              <a:buAutoNum type="arabicPeriod"/>
            </a:pPr>
            <a:r>
              <a:rPr lang="es-ES_tradnl" sz="2400" dirty="0">
                <a:latin typeface="Arial" panose="020B0604020202020204" pitchFamily="34" charset="0"/>
                <a:cs typeface="Arial" panose="020B0604020202020204" pitchFamily="34" charset="0"/>
              </a:rPr>
              <a:t>Encuesta de Consulta Ciudadana sobre temáticas a tratar en la Audiencia Pública de Rendición de Cuentas  (Anexo 1):  del 15 de abril al 17 de mayo de 2024. Presentación de ficha técnica. </a:t>
            </a:r>
          </a:p>
          <a:p>
            <a:pPr marL="342900" indent="-342900">
              <a:buAutoNum type="arabicPeriod"/>
            </a:pPr>
            <a:endParaRPr lang="es-ES_tradnl" sz="2400" dirty="0">
              <a:latin typeface="Arial" panose="020B0604020202020204" pitchFamily="34" charset="0"/>
              <a:cs typeface="Arial" panose="020B0604020202020204" pitchFamily="34" charset="0"/>
            </a:endParaRPr>
          </a:p>
          <a:p>
            <a:pPr marL="342900" indent="-342900">
              <a:buAutoNum type="arabicPeriod"/>
            </a:pPr>
            <a:r>
              <a:rPr lang="es-ES_tradnl" sz="2400" dirty="0">
                <a:latin typeface="Arial" panose="020B0604020202020204" pitchFamily="34" charset="0"/>
                <a:cs typeface="Arial" panose="020B0604020202020204" pitchFamily="34" charset="0"/>
              </a:rPr>
              <a:t>Encuesta de satisfacción de la RDC.  Se aplicará de manera virtual con código QR y en formato físico.  (Anexo 2).  Al cierre del evento. </a:t>
            </a:r>
          </a:p>
          <a:p>
            <a:endParaRPr lang="es-ES_tradnl" sz="2400" dirty="0">
              <a:latin typeface="Arial" panose="020B0604020202020204" pitchFamily="34" charset="0"/>
              <a:cs typeface="Arial" panose="020B0604020202020204" pitchFamily="34" charset="0"/>
            </a:endParaRPr>
          </a:p>
          <a:p>
            <a:r>
              <a:rPr lang="es-ES_tradnl" sz="2400" dirty="0">
                <a:latin typeface="Arial" panose="020B0604020202020204" pitchFamily="34" charset="0"/>
                <a:cs typeface="Arial" panose="020B0604020202020204" pitchFamily="34" charset="0"/>
              </a:rPr>
              <a:t>3. Formato de Evaluación Audiencias Públicas de Rendición de Cuentas y Diálogos Ciudadanos – Veeduría Distrital  (Anexo 3).  Al cierre del evento.  </a:t>
            </a:r>
          </a:p>
          <a:p>
            <a:endParaRPr lang="es-ES_trad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80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3933ECA-B214-53F2-8FB0-0609C97E1544}"/>
              </a:ext>
            </a:extLst>
          </p:cNvPr>
          <p:cNvSpPr txBox="1">
            <a:spLocks noGrp="1"/>
          </p:cNvSpPr>
          <p:nvPr>
            <p:ph type="title" idx="4294967295"/>
          </p:nvPr>
        </p:nvSpPr>
        <p:spPr>
          <a:xfrm>
            <a:off x="600140" y="337195"/>
            <a:ext cx="974309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000" b="1" noProof="0" dirty="0">
                <a:solidFill>
                  <a:srgbClr val="383838"/>
                </a:solidFill>
                <a:latin typeface="Arial" panose="020B0604020202020204" pitchFamily="34" charset="0"/>
                <a:ea typeface="+mn-ea"/>
                <a:cs typeface="Arial" panose="020B0604020202020204" pitchFamily="34" charset="0"/>
              </a:rPr>
              <a:t>INVITACIONES</a:t>
            </a:r>
            <a:br>
              <a:rPr lang="es-ES_tradnl" sz="4000" b="1" noProof="0" dirty="0">
                <a:solidFill>
                  <a:srgbClr val="383838"/>
                </a:solidFill>
                <a:latin typeface="Arial" panose="020B0604020202020204" pitchFamily="34" charset="0"/>
                <a:ea typeface="+mn-ea"/>
                <a:cs typeface="Arial" panose="020B0604020202020204" pitchFamily="34" charset="0"/>
              </a:rPr>
            </a:br>
            <a:r>
              <a:rPr lang="es-ES_tradnl" sz="4000" b="1" noProof="0" dirty="0">
                <a:solidFill>
                  <a:srgbClr val="383838"/>
                </a:solidFill>
                <a:latin typeface="Arial" panose="020B0604020202020204" pitchFamily="34" charset="0"/>
                <a:ea typeface="+mn-ea"/>
                <a:cs typeface="Arial" panose="020B0604020202020204" pitchFamily="34" charset="0"/>
              </a:rPr>
              <a:t>RESPONSABLE:  OAP</a:t>
            </a:r>
            <a:endParaRPr kumimoji="0" lang="es-ES_tradnl" sz="4000" b="1" i="0" u="none" strike="noStrike" kern="1200" cap="none" spc="0" normalizeH="0" baseline="0" noProof="0" dirty="0">
              <a:ln>
                <a:noFill/>
              </a:ln>
              <a:solidFill>
                <a:srgbClr val="CE3911"/>
              </a:solidFill>
              <a:effectLst/>
              <a:uLnTx/>
              <a:uFillTx/>
              <a:latin typeface="Arial" panose="020B0604020202020204" pitchFamily="34" charset="0"/>
              <a:ea typeface="+mn-ea"/>
              <a:cs typeface="Arial" panose="020B0604020202020204" pitchFamily="34" charset="0"/>
            </a:endParaRPr>
          </a:p>
        </p:txBody>
      </p:sp>
      <p:sp>
        <p:nvSpPr>
          <p:cNvPr id="2" name="Rectángulo 1">
            <a:extLst>
              <a:ext uri="{FF2B5EF4-FFF2-40B4-BE49-F238E27FC236}">
                <a16:creationId xmlns:a16="http://schemas.microsoft.com/office/drawing/2014/main" id="{8DA031E3-0989-0613-6AC7-02C6CF08D318}"/>
              </a:ext>
              <a:ext uri="{C183D7F6-B498-43B3-948B-1728B52AA6E4}">
                <adec:decorative xmlns:adec="http://schemas.microsoft.com/office/drawing/2017/decorative" val="1"/>
              </a:ext>
            </a:extLst>
          </p:cNvPr>
          <p:cNvSpPr/>
          <p:nvPr/>
        </p:nvSpPr>
        <p:spPr>
          <a:xfrm>
            <a:off x="0" y="1597572"/>
            <a:ext cx="7756634" cy="126125"/>
          </a:xfrm>
          <a:prstGeom prst="rect">
            <a:avLst/>
          </a:prstGeom>
          <a:solidFill>
            <a:srgbClr val="E09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E0940E"/>
              </a:solidFill>
            </a:endParaRPr>
          </a:p>
        </p:txBody>
      </p:sp>
      <p:sp>
        <p:nvSpPr>
          <p:cNvPr id="6" name="CuadroTexto 4">
            <a:extLst>
              <a:ext uri="{FF2B5EF4-FFF2-40B4-BE49-F238E27FC236}">
                <a16:creationId xmlns:a16="http://schemas.microsoft.com/office/drawing/2014/main" id="{C3AF2C7A-7684-DA72-1287-2DF9B5885313}"/>
              </a:ext>
            </a:extLst>
          </p:cNvPr>
          <p:cNvSpPr txBox="1"/>
          <p:nvPr/>
        </p:nvSpPr>
        <p:spPr>
          <a:xfrm>
            <a:off x="1201186" y="2394606"/>
            <a:ext cx="8540998" cy="2831544"/>
          </a:xfrm>
          <a:prstGeom prst="rect">
            <a:avLst/>
          </a:prstGeom>
          <a:noFill/>
        </p:spPr>
        <p:txBody>
          <a:bodyPr wrap="square" rtlCol="0">
            <a:spAutoFit/>
          </a:bodyPr>
          <a:lstStyle/>
          <a:p>
            <a:r>
              <a:rPr lang="es-ES_tradnl" sz="3200" dirty="0">
                <a:latin typeface="Arial" panose="020B0604020202020204" pitchFamily="34" charset="0"/>
                <a:cs typeface="Arial" panose="020B0604020202020204" pitchFamily="34" charset="0"/>
              </a:rPr>
              <a:t>Para: </a:t>
            </a:r>
          </a:p>
          <a:p>
            <a:endParaRPr lang="es-ES_tradnl" sz="3200" dirty="0">
              <a:latin typeface="Arial" panose="020B0604020202020204" pitchFamily="34" charset="0"/>
              <a:cs typeface="Arial" panose="020B0604020202020204" pitchFamily="34" charset="0"/>
            </a:endParaRPr>
          </a:p>
          <a:p>
            <a:pPr marL="285750" indent="-285750">
              <a:buFontTx/>
              <a:buChar char="-"/>
            </a:pPr>
            <a:r>
              <a:rPr lang="es-ES_tradnl" sz="3200" dirty="0">
                <a:latin typeface="Arial" panose="020B0604020202020204" pitchFamily="34" charset="0"/>
                <a:cs typeface="Arial" panose="020B0604020202020204" pitchFamily="34" charset="0"/>
              </a:rPr>
              <a:t>Entes de control</a:t>
            </a:r>
          </a:p>
          <a:p>
            <a:endParaRPr lang="es-ES_tradnl" sz="3200" dirty="0">
              <a:latin typeface="Arial" panose="020B0604020202020204" pitchFamily="34" charset="0"/>
              <a:cs typeface="Arial" panose="020B0604020202020204" pitchFamily="34" charset="0"/>
            </a:endParaRPr>
          </a:p>
          <a:p>
            <a:pPr marL="285750" indent="-285750">
              <a:buFontTx/>
              <a:buChar char="-"/>
            </a:pPr>
            <a:r>
              <a:rPr lang="es-ES_tradnl" sz="3200" dirty="0">
                <a:latin typeface="Arial" panose="020B0604020202020204" pitchFamily="34" charset="0"/>
                <a:cs typeface="Arial" panose="020B0604020202020204" pitchFamily="34" charset="0"/>
              </a:rPr>
              <a:t>Veedora Distrital con participación.  </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120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3933ECA-B214-53F2-8FB0-0609C97E1544}"/>
              </a:ext>
            </a:extLst>
          </p:cNvPr>
          <p:cNvSpPr txBox="1">
            <a:spLocks noGrp="1"/>
          </p:cNvSpPr>
          <p:nvPr>
            <p:ph type="title" idx="4294967295"/>
          </p:nvPr>
        </p:nvSpPr>
        <p:spPr>
          <a:xfrm>
            <a:off x="571610" y="2405007"/>
            <a:ext cx="974309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000" b="1" noProof="0" dirty="0">
                <a:solidFill>
                  <a:srgbClr val="383838"/>
                </a:solidFill>
                <a:latin typeface="Arial" panose="020B0604020202020204" pitchFamily="34" charset="0"/>
                <a:ea typeface="+mn-ea"/>
                <a:cs typeface="Arial" panose="020B0604020202020204" pitchFamily="34" charset="0"/>
              </a:rPr>
              <a:t>ESTRATEGIA DE COMUNICACIONES</a:t>
            </a:r>
            <a:br>
              <a:rPr lang="es-ES_tradnl" sz="4000" b="1" noProof="0" dirty="0">
                <a:solidFill>
                  <a:srgbClr val="383838"/>
                </a:solidFill>
                <a:latin typeface="Arial" panose="020B0604020202020204" pitchFamily="34" charset="0"/>
                <a:ea typeface="+mn-ea"/>
                <a:cs typeface="Arial" panose="020B0604020202020204" pitchFamily="34" charset="0"/>
              </a:rPr>
            </a:br>
            <a:r>
              <a:rPr lang="es-ES_tradnl" sz="4000" b="1" noProof="0" dirty="0">
                <a:solidFill>
                  <a:srgbClr val="383838"/>
                </a:solidFill>
                <a:latin typeface="Arial" panose="020B0604020202020204" pitchFamily="34" charset="0"/>
                <a:ea typeface="+mn-ea"/>
                <a:cs typeface="Arial" panose="020B0604020202020204" pitchFamily="34" charset="0"/>
              </a:rPr>
              <a:t>RDC 2023</a:t>
            </a:r>
            <a:endParaRPr kumimoji="0" lang="es-ES_tradnl" sz="4000" b="1" i="0" u="none" strike="noStrike" kern="1200" cap="none" spc="0" normalizeH="0" baseline="0" noProof="0" dirty="0">
              <a:ln>
                <a:noFill/>
              </a:ln>
              <a:solidFill>
                <a:srgbClr val="CE3911"/>
              </a:solidFill>
              <a:effectLst/>
              <a:uLnTx/>
              <a:uFillTx/>
              <a:latin typeface="Arial" panose="020B0604020202020204" pitchFamily="34" charset="0"/>
              <a:ea typeface="+mn-ea"/>
              <a:cs typeface="Arial" panose="020B0604020202020204" pitchFamily="34" charset="0"/>
            </a:endParaRPr>
          </a:p>
        </p:txBody>
      </p:sp>
      <p:sp>
        <p:nvSpPr>
          <p:cNvPr id="2" name="Rectángulo 1">
            <a:extLst>
              <a:ext uri="{FF2B5EF4-FFF2-40B4-BE49-F238E27FC236}">
                <a16:creationId xmlns:a16="http://schemas.microsoft.com/office/drawing/2014/main" id="{8DA031E3-0989-0613-6AC7-02C6CF08D318}"/>
              </a:ext>
              <a:ext uri="{C183D7F6-B498-43B3-948B-1728B52AA6E4}">
                <adec:decorative xmlns:adec="http://schemas.microsoft.com/office/drawing/2017/decorative" val="1"/>
              </a:ext>
            </a:extLst>
          </p:cNvPr>
          <p:cNvSpPr/>
          <p:nvPr/>
        </p:nvSpPr>
        <p:spPr>
          <a:xfrm>
            <a:off x="0" y="887414"/>
            <a:ext cx="5629275" cy="137784"/>
          </a:xfrm>
          <a:prstGeom prst="rect">
            <a:avLst/>
          </a:prstGeom>
          <a:solidFill>
            <a:srgbClr val="E09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E0940E"/>
              </a:solidFill>
            </a:endParaRPr>
          </a:p>
        </p:txBody>
      </p:sp>
    </p:spTree>
    <p:extLst>
      <p:ext uri="{BB962C8B-B14F-4D97-AF65-F5344CB8AC3E}">
        <p14:creationId xmlns:p14="http://schemas.microsoft.com/office/powerpoint/2010/main" val="349039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3933ECA-B214-53F2-8FB0-0609C97E1544}"/>
              </a:ext>
            </a:extLst>
          </p:cNvPr>
          <p:cNvSpPr txBox="1">
            <a:spLocks noGrp="1"/>
          </p:cNvSpPr>
          <p:nvPr>
            <p:ph type="title" idx="4294967295"/>
          </p:nvPr>
        </p:nvSpPr>
        <p:spPr>
          <a:xfrm>
            <a:off x="746235" y="693682"/>
            <a:ext cx="974309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000" b="1" dirty="0">
                <a:solidFill>
                  <a:srgbClr val="383838"/>
                </a:solidFill>
                <a:latin typeface="Arial" panose="020B0604020202020204" pitchFamily="34" charset="0"/>
                <a:ea typeface="+mn-ea"/>
                <a:cs typeface="Arial" panose="020B0604020202020204" pitchFamily="34" charset="0"/>
              </a:rPr>
              <a:t>ACCIONES DE COMUNICACIÓN </a:t>
            </a:r>
            <a:endParaRPr kumimoji="0" lang="es-ES_tradnl" sz="4000" b="1" i="0" u="none" strike="noStrike" kern="1200" cap="none" spc="0" normalizeH="0" baseline="0" noProof="0" dirty="0">
              <a:ln>
                <a:noFill/>
              </a:ln>
              <a:solidFill>
                <a:srgbClr val="CE3911"/>
              </a:solidFill>
              <a:effectLst/>
              <a:uLnTx/>
              <a:uFillTx/>
              <a:latin typeface="Arial" panose="020B0604020202020204" pitchFamily="34" charset="0"/>
              <a:ea typeface="+mn-ea"/>
              <a:cs typeface="Arial" panose="020B0604020202020204" pitchFamily="34" charset="0"/>
            </a:endParaRPr>
          </a:p>
        </p:txBody>
      </p:sp>
      <p:sp>
        <p:nvSpPr>
          <p:cNvPr id="2" name="Rectángulo 1">
            <a:extLst>
              <a:ext uri="{FF2B5EF4-FFF2-40B4-BE49-F238E27FC236}">
                <a16:creationId xmlns:a16="http://schemas.microsoft.com/office/drawing/2014/main" id="{8DA031E3-0989-0613-6AC7-02C6CF08D318}"/>
              </a:ext>
              <a:ext uri="{C183D7F6-B498-43B3-948B-1728B52AA6E4}">
                <adec:decorative xmlns:adec="http://schemas.microsoft.com/office/drawing/2017/decorative" val="1"/>
              </a:ext>
            </a:extLst>
          </p:cNvPr>
          <p:cNvSpPr/>
          <p:nvPr/>
        </p:nvSpPr>
        <p:spPr>
          <a:xfrm>
            <a:off x="0" y="1597572"/>
            <a:ext cx="7756634" cy="126125"/>
          </a:xfrm>
          <a:prstGeom prst="rect">
            <a:avLst/>
          </a:prstGeom>
          <a:solidFill>
            <a:srgbClr val="E09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E0940E"/>
              </a:solidFill>
            </a:endParaRPr>
          </a:p>
        </p:txBody>
      </p:sp>
      <p:sp>
        <p:nvSpPr>
          <p:cNvPr id="6" name="CuadroTexto 4">
            <a:extLst>
              <a:ext uri="{FF2B5EF4-FFF2-40B4-BE49-F238E27FC236}">
                <a16:creationId xmlns:a16="http://schemas.microsoft.com/office/drawing/2014/main" id="{C3AF2C7A-7684-DA72-1287-2DF9B5885313}"/>
              </a:ext>
            </a:extLst>
          </p:cNvPr>
          <p:cNvSpPr txBox="1"/>
          <p:nvPr/>
        </p:nvSpPr>
        <p:spPr>
          <a:xfrm>
            <a:off x="1239286" y="1723697"/>
            <a:ext cx="8540998" cy="646331"/>
          </a:xfrm>
          <a:prstGeom prst="rect">
            <a:avLst/>
          </a:prstGeom>
          <a:noFill/>
        </p:spPr>
        <p:txBody>
          <a:bodyPr wrap="square" rtlCol="0">
            <a:spAutoFit/>
          </a:bodyPr>
          <a:lstStyle/>
          <a:p>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C3AF2C7A-7684-DA72-1287-2DF9B5885313}"/>
              </a:ext>
            </a:extLst>
          </p:cNvPr>
          <p:cNvSpPr txBox="1"/>
          <p:nvPr/>
        </p:nvSpPr>
        <p:spPr>
          <a:xfrm>
            <a:off x="520700" y="1723698"/>
            <a:ext cx="11328400" cy="4524315"/>
          </a:xfrm>
          <a:prstGeom prst="rect">
            <a:avLst/>
          </a:prstGeom>
          <a:noFill/>
        </p:spPr>
        <p:txBody>
          <a:bodyPr wrap="square" rtlCol="0">
            <a:spAutoFit/>
          </a:bodyPr>
          <a:lstStyle/>
          <a:p>
            <a:pPr marL="514350" indent="-514350">
              <a:buAutoNum type="arabicPeriod"/>
            </a:pPr>
            <a:r>
              <a:rPr lang="es-ES_tradnl" sz="2400" dirty="0">
                <a:latin typeface="Arial" panose="020B0604020202020204" pitchFamily="34" charset="0"/>
                <a:cs typeface="Arial" panose="020B0604020202020204" pitchFamily="34" charset="0"/>
              </a:rPr>
              <a:t>Invitaciones por grupos de valor. </a:t>
            </a:r>
            <a:r>
              <a:rPr lang="es-ES_tradnl" sz="2400" b="1" dirty="0">
                <a:latin typeface="Arial" panose="020B0604020202020204" pitchFamily="34" charset="0"/>
                <a:cs typeface="Arial" panose="020B0604020202020204" pitchFamily="34" charset="0"/>
              </a:rPr>
              <a:t>A partir del 15 de abril. </a:t>
            </a:r>
          </a:p>
          <a:p>
            <a:pPr marL="514350" indent="-514350">
              <a:buAutoNum type="arabicPeriod"/>
            </a:pPr>
            <a:r>
              <a:rPr lang="es-ES_tradnl" sz="2400" dirty="0">
                <a:latin typeface="Arial" panose="020B0604020202020204" pitchFamily="34" charset="0"/>
                <a:cs typeface="Arial" panose="020B0604020202020204" pitchFamily="34" charset="0"/>
              </a:rPr>
              <a:t>Etapa I: #Entérate.   Qué es el IDPAC, misión, visión, objetivos </a:t>
            </a:r>
            <a:r>
              <a:rPr lang="es-ES_tradnl" sz="2400" dirty="0" err="1">
                <a:latin typeface="Arial" panose="020B0604020202020204" pitchFamily="34" charset="0"/>
                <a:cs typeface="Arial" panose="020B0604020202020204" pitchFamily="34" charset="0"/>
              </a:rPr>
              <a:t>esgtratégicos</a:t>
            </a:r>
            <a:r>
              <a:rPr lang="es-ES_tradnl" sz="2400" dirty="0">
                <a:latin typeface="Arial" panose="020B0604020202020204" pitchFamily="34" charset="0"/>
                <a:cs typeface="Arial" panose="020B0604020202020204" pitchFamily="34" charset="0"/>
              </a:rPr>
              <a:t>, organigrama, productos por subdirecciones y gerencias. Horarios de atención, sede electrónica y canales de comunicación. </a:t>
            </a:r>
            <a:r>
              <a:rPr lang="es-ES_tradnl" sz="2400" dirty="0" err="1">
                <a:latin typeface="Arial" panose="020B0604020202020204" pitchFamily="34" charset="0"/>
                <a:cs typeface="Arial" panose="020B0604020202020204" pitchFamily="34" charset="0"/>
              </a:rPr>
              <a:t>Votec</a:t>
            </a:r>
            <a:r>
              <a:rPr lang="es-ES_tradnl" sz="2400" dirty="0">
                <a:latin typeface="Arial" panose="020B0604020202020204" pitchFamily="34" charset="0"/>
                <a:cs typeface="Arial" panose="020B0604020202020204" pitchFamily="34" charset="0"/>
              </a:rPr>
              <a:t>. </a:t>
            </a:r>
          </a:p>
          <a:p>
            <a:pPr marL="514350" indent="-514350">
              <a:buAutoNum type="arabicPeriod"/>
            </a:pPr>
            <a:r>
              <a:rPr lang="es-ES_tradnl" sz="2400" dirty="0">
                <a:latin typeface="Arial" panose="020B0604020202020204" pitchFamily="34" charset="0"/>
                <a:cs typeface="Arial" panose="020B0604020202020204" pitchFamily="34" charset="0"/>
              </a:rPr>
              <a:t>Etapa II: Logros 2023:  se emitirán piezas gráficas y videos cortos previos a la RDC. Validadores por:  </a:t>
            </a:r>
            <a:r>
              <a:rPr lang="es-ES_tradnl" sz="2400" dirty="0" err="1">
                <a:latin typeface="Arial" panose="020B0604020202020204" pitchFamily="34" charset="0"/>
                <a:cs typeface="Arial" panose="020B0604020202020204" pitchFamily="34" charset="0"/>
              </a:rPr>
              <a:t>Pactatorio</a:t>
            </a:r>
            <a:r>
              <a:rPr lang="es-ES_tradnl" sz="2400" dirty="0">
                <a:latin typeface="Arial" panose="020B0604020202020204" pitchFamily="34" charset="0"/>
                <a:cs typeface="Arial" panose="020B0604020202020204" pitchFamily="34" charset="0"/>
              </a:rPr>
              <a:t>, OSP, Medios Comunitarios, mujer y género, Jóvenes, JAC, </a:t>
            </a:r>
            <a:r>
              <a:rPr lang="es-ES_tradnl" sz="2400" dirty="0" err="1">
                <a:latin typeface="Arial" panose="020B0604020202020204" pitchFamily="34" charset="0"/>
                <a:cs typeface="Arial" panose="020B0604020202020204" pitchFamily="34" charset="0"/>
              </a:rPr>
              <a:t>Chikaná</a:t>
            </a:r>
            <a:r>
              <a:rPr lang="es-ES_tradnl" sz="2400" dirty="0">
                <a:latin typeface="Arial" panose="020B0604020202020204" pitchFamily="34" charset="0"/>
                <a:cs typeface="Arial" panose="020B0604020202020204" pitchFamily="34" charset="0"/>
              </a:rPr>
              <a:t>, Políticas Públicas. </a:t>
            </a:r>
            <a:r>
              <a:rPr lang="es-ES_tradnl" sz="2400" b="1" dirty="0">
                <a:latin typeface="Arial" panose="020B0604020202020204" pitchFamily="34" charset="0"/>
                <a:cs typeface="Arial" panose="020B0604020202020204" pitchFamily="34" charset="0"/>
              </a:rPr>
              <a:t>En Mayo.   </a:t>
            </a:r>
          </a:p>
          <a:p>
            <a:pPr marL="514350" indent="-514350">
              <a:buAutoNum type="arabicPeriod"/>
            </a:pPr>
            <a:r>
              <a:rPr lang="es-ES_tradnl" sz="2400" dirty="0">
                <a:latin typeface="Arial" panose="020B0604020202020204" pitchFamily="34" charset="0"/>
                <a:cs typeface="Arial" panose="020B0604020202020204" pitchFamily="34" charset="0"/>
              </a:rPr>
              <a:t>Etapa III: Cifras y temas del director en la RDC. </a:t>
            </a:r>
          </a:p>
          <a:p>
            <a:pPr marL="514350" indent="-514350">
              <a:buAutoNum type="arabicPeriod"/>
            </a:pPr>
            <a:r>
              <a:rPr lang="es-ES_tradnl" sz="2400" dirty="0">
                <a:latin typeface="Arial" panose="020B0604020202020204" pitchFamily="34" charset="0"/>
                <a:cs typeface="Arial" panose="020B0604020202020204" pitchFamily="34" charset="0"/>
              </a:rPr>
              <a:t>Sinergia distrital de RDC. </a:t>
            </a:r>
          </a:p>
          <a:p>
            <a:pPr marL="514350" indent="-514350">
              <a:buAutoNum type="arabicPeriod"/>
            </a:pPr>
            <a:r>
              <a:rPr lang="es-ES_tradnl" sz="2400" dirty="0">
                <a:latin typeface="Arial" panose="020B0604020202020204" pitchFamily="34" charset="0"/>
                <a:cs typeface="Arial" panose="020B0604020202020204" pitchFamily="34" charset="0"/>
              </a:rPr>
              <a:t>Presentación previa autorización temática del director con cifras autorizadas de la OAP. </a:t>
            </a:r>
          </a:p>
          <a:p>
            <a:pPr marL="514350" indent="-514350">
              <a:buAutoNum type="arabicPeriod"/>
            </a:pPr>
            <a:endParaRPr lang="es-ES_trad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79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3933ECA-B214-53F2-8FB0-0609C97E1544}"/>
              </a:ext>
            </a:extLst>
          </p:cNvPr>
          <p:cNvSpPr txBox="1">
            <a:spLocks noGrp="1"/>
          </p:cNvSpPr>
          <p:nvPr>
            <p:ph type="title" idx="4294967295"/>
          </p:nvPr>
        </p:nvSpPr>
        <p:spPr>
          <a:xfrm>
            <a:off x="746235" y="693682"/>
            <a:ext cx="974309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000" b="1" dirty="0">
                <a:solidFill>
                  <a:srgbClr val="383838"/>
                </a:solidFill>
                <a:latin typeface="Arial" panose="020B0604020202020204" pitchFamily="34" charset="0"/>
                <a:ea typeface="+mn-ea"/>
                <a:cs typeface="Arial" panose="020B0604020202020204" pitchFamily="34" charset="0"/>
              </a:rPr>
              <a:t>AGENDA PROPUESTA </a:t>
            </a:r>
            <a:endParaRPr kumimoji="0" lang="es-ES_tradnl" sz="4000" b="1" i="0" u="none" strike="noStrike" kern="1200" cap="none" spc="0" normalizeH="0" baseline="0" noProof="0" dirty="0">
              <a:ln>
                <a:noFill/>
              </a:ln>
              <a:solidFill>
                <a:srgbClr val="CE3911"/>
              </a:solidFill>
              <a:effectLst/>
              <a:uLnTx/>
              <a:uFillTx/>
              <a:latin typeface="Arial" panose="020B0604020202020204" pitchFamily="34" charset="0"/>
              <a:ea typeface="+mn-ea"/>
              <a:cs typeface="Arial" panose="020B0604020202020204" pitchFamily="34" charset="0"/>
            </a:endParaRPr>
          </a:p>
        </p:txBody>
      </p:sp>
      <p:sp>
        <p:nvSpPr>
          <p:cNvPr id="2" name="Rectángulo 1">
            <a:extLst>
              <a:ext uri="{FF2B5EF4-FFF2-40B4-BE49-F238E27FC236}">
                <a16:creationId xmlns:a16="http://schemas.microsoft.com/office/drawing/2014/main" id="{8DA031E3-0989-0613-6AC7-02C6CF08D318}"/>
              </a:ext>
              <a:ext uri="{C183D7F6-B498-43B3-948B-1728B52AA6E4}">
                <adec:decorative xmlns:adec="http://schemas.microsoft.com/office/drawing/2017/decorative" val="1"/>
              </a:ext>
            </a:extLst>
          </p:cNvPr>
          <p:cNvSpPr/>
          <p:nvPr/>
        </p:nvSpPr>
        <p:spPr>
          <a:xfrm>
            <a:off x="0" y="1597572"/>
            <a:ext cx="7756634" cy="126125"/>
          </a:xfrm>
          <a:prstGeom prst="rect">
            <a:avLst/>
          </a:prstGeom>
          <a:solidFill>
            <a:srgbClr val="E09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E0940E"/>
              </a:solidFill>
            </a:endParaRPr>
          </a:p>
        </p:txBody>
      </p:sp>
      <p:sp>
        <p:nvSpPr>
          <p:cNvPr id="5" name="CuadroTexto 4">
            <a:extLst>
              <a:ext uri="{FF2B5EF4-FFF2-40B4-BE49-F238E27FC236}">
                <a16:creationId xmlns:a16="http://schemas.microsoft.com/office/drawing/2014/main" id="{C3AF2C7A-7684-DA72-1287-2DF9B5885313}"/>
              </a:ext>
            </a:extLst>
          </p:cNvPr>
          <p:cNvSpPr txBox="1"/>
          <p:nvPr/>
        </p:nvSpPr>
        <p:spPr>
          <a:xfrm>
            <a:off x="1254643" y="2039006"/>
            <a:ext cx="8540998" cy="2862322"/>
          </a:xfrm>
          <a:prstGeom prst="rect">
            <a:avLst/>
          </a:prstGeom>
          <a:noFill/>
        </p:spPr>
        <p:txBody>
          <a:bodyPr wrap="square" rtlCol="0">
            <a:spAutoFit/>
          </a:bodyPr>
          <a:lstStyle/>
          <a:p>
            <a:pPr marL="342900" indent="-342900">
              <a:buAutoNum type="arabicPeriod"/>
            </a:pPr>
            <a:r>
              <a:rPr lang="es-ES_tradnl" dirty="0">
                <a:latin typeface="Arial" panose="020B0604020202020204" pitchFamily="34" charset="0"/>
                <a:cs typeface="Arial" panose="020B0604020202020204" pitchFamily="34" charset="0"/>
              </a:rPr>
              <a:t>Saludo</a:t>
            </a:r>
          </a:p>
          <a:p>
            <a:pPr marL="342900" indent="-342900">
              <a:buAutoNum type="arabicPeriod"/>
            </a:pPr>
            <a:r>
              <a:rPr lang="es-ES_tradnl" dirty="0">
                <a:latin typeface="Arial" panose="020B0604020202020204" pitchFamily="34" charset="0"/>
                <a:cs typeface="Arial" panose="020B0604020202020204" pitchFamily="34" charset="0"/>
              </a:rPr>
              <a:t>Himno Nacional de Colombia</a:t>
            </a:r>
          </a:p>
          <a:p>
            <a:pPr marL="342900" indent="-342900">
              <a:buAutoNum type="arabicPeriod"/>
            </a:pPr>
            <a:r>
              <a:rPr lang="es-ES_tradnl" dirty="0">
                <a:latin typeface="Arial" panose="020B0604020202020204" pitchFamily="34" charset="0"/>
                <a:cs typeface="Arial" panose="020B0604020202020204" pitchFamily="34" charset="0"/>
              </a:rPr>
              <a:t>Himno de Bogotá</a:t>
            </a:r>
          </a:p>
          <a:p>
            <a:pPr marL="342900" indent="-342900">
              <a:buAutoNum type="arabicPeriod"/>
            </a:pPr>
            <a:r>
              <a:rPr lang="es-ES_tradnl" dirty="0">
                <a:latin typeface="Arial" panose="020B0604020202020204" pitchFamily="34" charset="0"/>
                <a:cs typeface="Arial" panose="020B0604020202020204" pitchFamily="34" charset="0"/>
              </a:rPr>
              <a:t>Presentación de la Ficha Técnica de la Consulta Ciudadana</a:t>
            </a:r>
          </a:p>
          <a:p>
            <a:pPr marL="342900" indent="-342900">
              <a:buAutoNum type="arabicPeriod"/>
            </a:pPr>
            <a:r>
              <a:rPr lang="es-ES_tradnl" dirty="0">
                <a:latin typeface="Arial" panose="020B0604020202020204" pitchFamily="34" charset="0"/>
                <a:cs typeface="Arial" panose="020B0604020202020204" pitchFamily="34" charset="0"/>
              </a:rPr>
              <a:t>Explicación de la metodología</a:t>
            </a:r>
          </a:p>
          <a:p>
            <a:pPr marL="342900" indent="-342900">
              <a:buAutoNum type="arabicPeriod"/>
            </a:pPr>
            <a:r>
              <a:rPr lang="es-ES_tradnl" dirty="0">
                <a:latin typeface="Arial" panose="020B0604020202020204" pitchFamily="34" charset="0"/>
                <a:cs typeface="Arial" panose="020B0604020202020204" pitchFamily="34" charset="0"/>
              </a:rPr>
              <a:t>Palabras de la Veedora Distrital</a:t>
            </a:r>
          </a:p>
          <a:p>
            <a:pPr marL="342900" indent="-342900">
              <a:buAutoNum type="arabicPeriod"/>
            </a:pPr>
            <a:r>
              <a:rPr lang="es-ES_tradnl" dirty="0">
                <a:latin typeface="Arial" panose="020B0604020202020204" pitchFamily="34" charset="0"/>
                <a:cs typeface="Arial" panose="020B0604020202020204" pitchFamily="34" charset="0"/>
              </a:rPr>
              <a:t>Presentación del Director del IDPAC, Juan Pablo Camacho</a:t>
            </a:r>
          </a:p>
          <a:p>
            <a:pPr marL="342900" indent="-342900">
              <a:buAutoNum type="arabicPeriod"/>
            </a:pPr>
            <a:r>
              <a:rPr lang="es-ES_tradnl" dirty="0">
                <a:latin typeface="Arial" panose="020B0604020202020204" pitchFamily="34" charset="0"/>
                <a:cs typeface="Arial" panose="020B0604020202020204" pitchFamily="34" charset="0"/>
              </a:rPr>
              <a:t>Preguntas de los ciudadanos seleccionados</a:t>
            </a:r>
          </a:p>
          <a:p>
            <a:pPr marL="342900" indent="-342900">
              <a:buAutoNum type="arabicPeriod"/>
            </a:pPr>
            <a:r>
              <a:rPr lang="es-ES_tradnl" dirty="0">
                <a:latin typeface="Arial" panose="020B0604020202020204" pitchFamily="34" charset="0"/>
                <a:cs typeface="Arial" panose="020B0604020202020204" pitchFamily="34" charset="0"/>
              </a:rPr>
              <a:t>Preguntas en redes y en video</a:t>
            </a:r>
          </a:p>
          <a:p>
            <a:pPr marL="342900" indent="-342900">
              <a:buAutoNum type="arabicPeriod"/>
            </a:pPr>
            <a:r>
              <a:rPr lang="es-ES_tradnl" dirty="0">
                <a:latin typeface="Arial" panose="020B0604020202020204" pitchFamily="34" charset="0"/>
                <a:cs typeface="Arial" panose="020B0604020202020204" pitchFamily="34" charset="0"/>
              </a:rPr>
              <a:t>Despedida</a:t>
            </a:r>
          </a:p>
        </p:txBody>
      </p:sp>
    </p:spTree>
    <p:extLst>
      <p:ext uri="{BB962C8B-B14F-4D97-AF65-F5344CB8AC3E}">
        <p14:creationId xmlns:p14="http://schemas.microsoft.com/office/powerpoint/2010/main" val="286595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31BB1-70B1-85DB-91AB-ABD3CC76FFFD}"/>
              </a:ext>
            </a:extLst>
          </p:cNvPr>
          <p:cNvSpPr>
            <a:spLocks noGrp="1"/>
          </p:cNvSpPr>
          <p:nvPr>
            <p:ph type="title"/>
          </p:nvPr>
        </p:nvSpPr>
        <p:spPr>
          <a:xfrm>
            <a:off x="838200" y="554695"/>
            <a:ext cx="10515600" cy="749997"/>
          </a:xfrm>
        </p:spPr>
        <p:txBody>
          <a:bodyPr>
            <a:normAutofit fontScale="90000"/>
          </a:bodyPr>
          <a:lstStyle/>
          <a:p>
            <a:r>
              <a:rPr lang="es-ES" b="1" dirty="0"/>
              <a:t>Consulta Ciudadana a través de la plataforma </a:t>
            </a:r>
            <a:br>
              <a:rPr lang="es-ES" b="1" dirty="0"/>
            </a:br>
            <a:r>
              <a:rPr lang="es-ES" b="1" dirty="0"/>
              <a:t>Bogotá Abierta </a:t>
            </a:r>
          </a:p>
        </p:txBody>
      </p:sp>
      <p:sp>
        <p:nvSpPr>
          <p:cNvPr id="3" name="Marcador de contenido 2">
            <a:extLst>
              <a:ext uri="{FF2B5EF4-FFF2-40B4-BE49-F238E27FC236}">
                <a16:creationId xmlns:a16="http://schemas.microsoft.com/office/drawing/2014/main" id="{2B012B2C-990B-6997-5703-8E136B1FA330}"/>
              </a:ext>
            </a:extLst>
          </p:cNvPr>
          <p:cNvSpPr>
            <a:spLocks noGrp="1"/>
          </p:cNvSpPr>
          <p:nvPr>
            <p:ph idx="1"/>
          </p:nvPr>
        </p:nvSpPr>
        <p:spPr/>
        <p:txBody>
          <a:bodyPr>
            <a:normAutofit fontScale="70000" lnSpcReduction="20000"/>
          </a:bodyPr>
          <a:lstStyle/>
          <a:p>
            <a:r>
              <a:rPr lang="es-ES" sz="1800" b="1" dirty="0">
                <a:solidFill>
                  <a:srgbClr val="C00000"/>
                </a:solidFill>
                <a:effectLst/>
                <a:latin typeface="Arial" panose="020B0604020202020204" pitchFamily="34" charset="0"/>
                <a:ea typeface="Calibri" panose="020F0502020204030204" pitchFamily="34" charset="0"/>
              </a:rPr>
              <a:t>Audiencia Pública de Rendición de Cuentas del IDPAC 2023</a:t>
            </a:r>
            <a:br>
              <a:rPr lang="es-ES" sz="1800" b="1" dirty="0">
                <a:solidFill>
                  <a:srgbClr val="C00000"/>
                </a:solidFill>
                <a:effectLst/>
                <a:latin typeface="Arial" panose="020B0604020202020204" pitchFamily="34" charset="0"/>
                <a:ea typeface="Calibri" panose="020F0502020204030204" pitchFamily="34" charset="0"/>
              </a:rPr>
            </a:br>
            <a:br>
              <a:rPr lang="es-ES" sz="1800" b="1" dirty="0">
                <a:solidFill>
                  <a:srgbClr val="C00000"/>
                </a:solidFill>
                <a:effectLst/>
                <a:latin typeface="Arial" panose="020B0604020202020204" pitchFamily="34" charset="0"/>
                <a:ea typeface="Calibri" panose="020F0502020204030204" pitchFamily="34" charset="0"/>
              </a:rPr>
            </a:br>
            <a:r>
              <a:rPr lang="es-ES" sz="1800" b="1" dirty="0">
                <a:effectLst/>
                <a:latin typeface="Arial" panose="020B0604020202020204" pitchFamily="34" charset="0"/>
                <a:ea typeface="Calibri" panose="020F0502020204030204" pitchFamily="34" charset="0"/>
                <a:cs typeface="Times New Roman" panose="02020603050405020304" pitchFamily="18" charset="0"/>
              </a:rPr>
              <a:t>Dentro de las estrategias implementadas en el IDPAC durante la Vigencia 2023 ¿cuál de las siguientes le despierta más interés para que sean tratados en la próxima audiencia pública de Rendición de Cuentas del IDPAC?</a:t>
            </a: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s-ES" sz="1800" dirty="0">
                <a:effectLst/>
                <a:latin typeface="Arial" panose="020B0604020202020204" pitchFamily="34" charset="0"/>
                <a:ea typeface="Calibri" panose="020F0502020204030204" pitchFamily="34" charset="0"/>
                <a:cs typeface="Times New Roman" panose="02020603050405020304" pitchFamily="18" charset="0"/>
              </a:rPr>
              <a:t>La Subdirección de Fortalecimiento a la Organización Social promueve la participación, apoya la formulación y deliberación en temas públicos de las organizaciones sociales.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es-ES" sz="1800" dirty="0">
                <a:effectLst/>
                <a:latin typeface="Arial" panose="020B0604020202020204" pitchFamily="34" charset="0"/>
                <a:ea typeface="Calibri" panose="020F0502020204030204" pitchFamily="34" charset="0"/>
                <a:cs typeface="Times New Roman" panose="02020603050405020304" pitchFamily="18" charset="0"/>
              </a:rPr>
              <a:t>Seleccione tres (3) temáticas que considere deben incluirse en la Audiencia Pública de Rendición de Cuentas: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Resultados de procesos eleccionarios a través de la herramienta Sistema de Votación Electrónica Ciudadana – VOTEC.</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Modelo de fortalecimiento a las Organizaciones Sociales y Medios de Comunicación Comunitaria Alternativa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Convocatorias para acceder a incentivos de fortalecimiento a las Organizaciones Sociales.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Acciones desarrolladas con organizaciones con enfoque diferencial (mujeres, LGBTI, grupos étnicos, jóvenes, adultos mayores, niños y niñas, discapacidad, población rural, víctimas del conflicto, migrantes).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Fondo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Chikaná</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678180">
              <a:lnSpc>
                <a:spcPct val="115000"/>
              </a:lnSpc>
              <a:spcAft>
                <a:spcPts val="10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06348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3933ECA-B214-53F2-8FB0-0609C97E1544}"/>
              </a:ext>
            </a:extLst>
          </p:cNvPr>
          <p:cNvSpPr txBox="1">
            <a:spLocks noGrp="1"/>
          </p:cNvSpPr>
          <p:nvPr>
            <p:ph type="title" idx="4294967295"/>
          </p:nvPr>
        </p:nvSpPr>
        <p:spPr>
          <a:xfrm>
            <a:off x="746235" y="693682"/>
            <a:ext cx="974309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000" b="1" dirty="0">
                <a:solidFill>
                  <a:srgbClr val="383838"/>
                </a:solidFill>
                <a:latin typeface="Arial" panose="020B0604020202020204" pitchFamily="34" charset="0"/>
                <a:ea typeface="+mn-ea"/>
                <a:cs typeface="Arial" panose="020B0604020202020204" pitchFamily="34" charset="0"/>
              </a:rPr>
              <a:t>AUDIENCIA PÚBLICA DE RDC 2023</a:t>
            </a:r>
            <a:endParaRPr kumimoji="0" lang="es-ES_tradnl" sz="4000" b="1" i="0" u="none" strike="noStrike" kern="1200" cap="none" spc="0" normalizeH="0" baseline="0" noProof="0" dirty="0">
              <a:ln>
                <a:noFill/>
              </a:ln>
              <a:solidFill>
                <a:srgbClr val="CE3911"/>
              </a:solidFill>
              <a:effectLst/>
              <a:uLnTx/>
              <a:uFillTx/>
              <a:latin typeface="Arial" panose="020B0604020202020204" pitchFamily="34" charset="0"/>
              <a:ea typeface="+mn-ea"/>
              <a:cs typeface="Arial" panose="020B0604020202020204" pitchFamily="34" charset="0"/>
            </a:endParaRPr>
          </a:p>
        </p:txBody>
      </p:sp>
      <p:sp>
        <p:nvSpPr>
          <p:cNvPr id="2" name="Rectángulo 1">
            <a:extLst>
              <a:ext uri="{FF2B5EF4-FFF2-40B4-BE49-F238E27FC236}">
                <a16:creationId xmlns:a16="http://schemas.microsoft.com/office/drawing/2014/main" id="{8DA031E3-0989-0613-6AC7-02C6CF08D318}"/>
              </a:ext>
              <a:ext uri="{C183D7F6-B498-43B3-948B-1728B52AA6E4}">
                <adec:decorative xmlns:adec="http://schemas.microsoft.com/office/drawing/2017/decorative" val="1"/>
              </a:ext>
            </a:extLst>
          </p:cNvPr>
          <p:cNvSpPr/>
          <p:nvPr/>
        </p:nvSpPr>
        <p:spPr>
          <a:xfrm>
            <a:off x="0" y="1597572"/>
            <a:ext cx="7756634" cy="126125"/>
          </a:xfrm>
          <a:prstGeom prst="rect">
            <a:avLst/>
          </a:prstGeom>
          <a:solidFill>
            <a:srgbClr val="E09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E0940E"/>
              </a:solidFill>
            </a:endParaRPr>
          </a:p>
        </p:txBody>
      </p:sp>
      <p:sp>
        <p:nvSpPr>
          <p:cNvPr id="6" name="CuadroTexto 4">
            <a:extLst>
              <a:ext uri="{FF2B5EF4-FFF2-40B4-BE49-F238E27FC236}">
                <a16:creationId xmlns:a16="http://schemas.microsoft.com/office/drawing/2014/main" id="{C3AF2C7A-7684-DA72-1287-2DF9B5885313}"/>
              </a:ext>
            </a:extLst>
          </p:cNvPr>
          <p:cNvSpPr txBox="1"/>
          <p:nvPr/>
        </p:nvSpPr>
        <p:spPr>
          <a:xfrm>
            <a:off x="1239286" y="1723697"/>
            <a:ext cx="8540998" cy="5632311"/>
          </a:xfrm>
          <a:prstGeom prst="rect">
            <a:avLst/>
          </a:prstGeom>
          <a:noFill/>
        </p:spPr>
        <p:txBody>
          <a:bodyPr wrap="square" rtlCol="0">
            <a:spAutoFit/>
          </a:bodyPr>
          <a:lstStyle/>
          <a:p>
            <a:r>
              <a:rPr lang="es-ES_tradnl" b="1" dirty="0">
                <a:latin typeface="Arial" panose="020B0604020202020204" pitchFamily="34" charset="0"/>
                <a:cs typeface="Arial" panose="020B0604020202020204" pitchFamily="34" charset="0"/>
              </a:rPr>
              <a:t>Día propuesto:  		25 de mayo de 2024</a:t>
            </a:r>
          </a:p>
          <a:p>
            <a:r>
              <a:rPr lang="es-ES_tradnl" b="1" dirty="0">
                <a:latin typeface="Arial" panose="020B0604020202020204" pitchFamily="34" charset="0"/>
                <a:cs typeface="Arial" panose="020B0604020202020204" pitchFamily="34" charset="0"/>
              </a:rPr>
              <a:t>Hora:  			de 10:00 a.m. a 12:00 m.</a:t>
            </a:r>
          </a:p>
          <a:p>
            <a:r>
              <a:rPr lang="es-ES_tradnl" b="1" dirty="0">
                <a:latin typeface="Arial" panose="020B0604020202020204" pitchFamily="34" charset="0"/>
                <a:cs typeface="Arial" panose="020B0604020202020204" pitchFamily="34" charset="0"/>
              </a:rPr>
              <a:t>Convocatoria:		8:30 a.m.</a:t>
            </a:r>
          </a:p>
          <a:p>
            <a:endParaRPr lang="es-ES_tradnl" dirty="0">
              <a:latin typeface="Arial" panose="020B0604020202020204" pitchFamily="34" charset="0"/>
              <a:cs typeface="Arial" panose="020B0604020202020204" pitchFamily="34" charset="0"/>
            </a:endParaRPr>
          </a:p>
          <a:p>
            <a:r>
              <a:rPr lang="es-ES_tradnl" dirty="0">
                <a:latin typeface="Arial" panose="020B0604020202020204" pitchFamily="34" charset="0"/>
                <a:cs typeface="Arial" panose="020B0604020202020204" pitchFamily="34" charset="0"/>
              </a:rPr>
              <a:t>Lugares en proceso de gestión auditorio:  </a:t>
            </a:r>
          </a:p>
          <a:p>
            <a:endParaRPr lang="es-ES_tradnl" dirty="0">
              <a:latin typeface="Arial" panose="020B0604020202020204" pitchFamily="34" charset="0"/>
              <a:cs typeface="Arial" panose="020B0604020202020204" pitchFamily="34" charset="0"/>
            </a:endParaRPr>
          </a:p>
          <a:p>
            <a:r>
              <a:rPr lang="es-ES_tradnl" b="1" dirty="0">
                <a:latin typeface="Arial" panose="020B0604020202020204" pitchFamily="34" charset="0"/>
                <a:cs typeface="Arial" panose="020B0604020202020204" pitchFamily="34" charset="0"/>
              </a:rPr>
              <a:t>Biblioteca Virgilio Barco</a:t>
            </a:r>
            <a:r>
              <a:rPr lang="es-ES_tradnl" dirty="0">
                <a:latin typeface="Arial" panose="020B0604020202020204" pitchFamily="34" charset="0"/>
                <a:cs typeface="Arial" panose="020B0604020202020204" pitchFamily="34" charset="0"/>
              </a:rPr>
              <a:t>: enviada la solicitud del auditorio pero tienen disponibilidad para el 24 de mayo o, en su defecto cualquier día entresemana,  pendiente por confirmar. Capacidad para 168 </a:t>
            </a:r>
            <a:r>
              <a:rPr lang="es-ES_tradnl" dirty="0" err="1">
                <a:latin typeface="Arial" panose="020B0604020202020204" pitchFamily="34" charset="0"/>
                <a:cs typeface="Arial" panose="020B0604020202020204" pitchFamily="34" charset="0"/>
              </a:rPr>
              <a:t>pax</a:t>
            </a:r>
            <a:r>
              <a:rPr lang="es-ES_tradnl" dirty="0">
                <a:latin typeface="Arial" panose="020B0604020202020204" pitchFamily="34" charset="0"/>
                <a:cs typeface="Arial" panose="020B0604020202020204" pitchFamily="34" charset="0"/>
              </a:rPr>
              <a:t>.</a:t>
            </a:r>
          </a:p>
          <a:p>
            <a:endParaRPr lang="es-ES_tradnl" dirty="0">
              <a:latin typeface="Arial" panose="020B0604020202020204" pitchFamily="34" charset="0"/>
              <a:cs typeface="Arial" panose="020B0604020202020204" pitchFamily="34" charset="0"/>
            </a:endParaRPr>
          </a:p>
          <a:p>
            <a:r>
              <a:rPr lang="es-ES_tradnl" b="1" dirty="0">
                <a:solidFill>
                  <a:srgbClr val="FF0000"/>
                </a:solidFill>
                <a:latin typeface="Arial" panose="020B0604020202020204" pitchFamily="34" charset="0"/>
                <a:cs typeface="Arial" panose="020B0604020202020204" pitchFamily="34" charset="0"/>
              </a:rPr>
              <a:t>Auditorio Salón Presidente IDRD</a:t>
            </a:r>
            <a:r>
              <a:rPr lang="es-ES_tradnl" dirty="0">
                <a:solidFill>
                  <a:srgbClr val="FF0000"/>
                </a:solidFill>
                <a:latin typeface="Arial" panose="020B0604020202020204" pitchFamily="34" charset="0"/>
                <a:cs typeface="Arial" panose="020B0604020202020204" pitchFamily="34" charset="0"/>
              </a:rPr>
              <a:t>: enviada solicitud. pendiente por confirmar.  Capacidad para 500 </a:t>
            </a:r>
            <a:r>
              <a:rPr lang="es-ES_tradnl" dirty="0" err="1">
                <a:solidFill>
                  <a:srgbClr val="FF0000"/>
                </a:solidFill>
                <a:latin typeface="Arial" panose="020B0604020202020204" pitchFamily="34" charset="0"/>
                <a:cs typeface="Arial" panose="020B0604020202020204" pitchFamily="34" charset="0"/>
              </a:rPr>
              <a:t>pax</a:t>
            </a:r>
            <a:r>
              <a:rPr lang="es-ES_tradnl" dirty="0">
                <a:solidFill>
                  <a:srgbClr val="FF0000"/>
                </a:solidFill>
                <a:latin typeface="Arial" panose="020B0604020202020204" pitchFamily="34" charset="0"/>
                <a:cs typeface="Arial" panose="020B0604020202020204" pitchFamily="34" charset="0"/>
              </a:rPr>
              <a:t>. (recomendación de la OAC). </a:t>
            </a:r>
          </a:p>
          <a:p>
            <a:endParaRPr lang="es-ES_tradnl" dirty="0">
              <a:latin typeface="Arial" panose="020B0604020202020204" pitchFamily="34" charset="0"/>
              <a:cs typeface="Arial" panose="020B0604020202020204" pitchFamily="34" charset="0"/>
            </a:endParaRPr>
          </a:p>
          <a:p>
            <a:r>
              <a:rPr lang="es-ES_tradnl" b="1" dirty="0">
                <a:latin typeface="Arial" panose="020B0604020202020204" pitchFamily="34" charset="0"/>
                <a:cs typeface="Arial" panose="020B0604020202020204" pitchFamily="34" charset="0"/>
              </a:rPr>
              <a:t>Auditorio Fabio Lozano Fundación </a:t>
            </a:r>
            <a:r>
              <a:rPr lang="es-ES_tradnl" b="1" dirty="0" err="1">
                <a:latin typeface="Arial" panose="020B0604020202020204" pitchFamily="34" charset="0"/>
                <a:cs typeface="Arial" panose="020B0604020202020204" pitchFamily="34" charset="0"/>
              </a:rPr>
              <a:t>Uniersidad</a:t>
            </a:r>
            <a:r>
              <a:rPr lang="es-ES_tradnl" b="1" dirty="0">
                <a:latin typeface="Arial" panose="020B0604020202020204" pitchFamily="34" charset="0"/>
                <a:cs typeface="Arial" panose="020B0604020202020204" pitchFamily="34" charset="0"/>
              </a:rPr>
              <a:t> Jorge Tadeo Lozano</a:t>
            </a:r>
            <a:r>
              <a:rPr lang="es-ES_tradnl" dirty="0">
                <a:latin typeface="Arial" panose="020B0604020202020204" pitchFamily="34" charset="0"/>
                <a:cs typeface="Arial" panose="020B0604020202020204" pitchFamily="34" charset="0"/>
              </a:rPr>
              <a:t>:  pendiente por confirmar. Capacidad para 608 </a:t>
            </a:r>
            <a:r>
              <a:rPr lang="es-ES_tradnl" dirty="0" err="1">
                <a:latin typeface="Arial" panose="020B0604020202020204" pitchFamily="34" charset="0"/>
                <a:cs typeface="Arial" panose="020B0604020202020204" pitchFamily="34" charset="0"/>
              </a:rPr>
              <a:t>pax</a:t>
            </a:r>
            <a:r>
              <a:rPr lang="es-ES_tradnl" dirty="0">
                <a:latin typeface="Arial" panose="020B0604020202020204" pitchFamily="34" charset="0"/>
                <a:cs typeface="Arial" panose="020B0604020202020204" pitchFamily="34" charset="0"/>
              </a:rPr>
              <a:t>.  </a:t>
            </a:r>
          </a:p>
          <a:p>
            <a:endParaRPr lang="es-ES_tradnl" dirty="0">
              <a:latin typeface="Arial" panose="020B0604020202020204" pitchFamily="34" charset="0"/>
              <a:cs typeface="Arial" panose="020B0604020202020204" pitchFamily="34" charset="0"/>
            </a:endParaRPr>
          </a:p>
          <a:p>
            <a:r>
              <a:rPr lang="es-ES_tradnl" b="1" dirty="0">
                <a:latin typeface="Arial" panose="020B0604020202020204" pitchFamily="34" charset="0"/>
                <a:cs typeface="Arial" panose="020B0604020202020204" pitchFamily="34" charset="0"/>
              </a:rPr>
              <a:t>Cámara de Comercio: Pendiente</a:t>
            </a:r>
          </a:p>
          <a:p>
            <a:r>
              <a:rPr lang="es-ES_tradnl" b="1" dirty="0">
                <a:latin typeface="Arial" panose="020B0604020202020204" pitchFamily="34" charset="0"/>
                <a:cs typeface="Arial" panose="020B0604020202020204" pitchFamily="34" charset="0"/>
              </a:rPr>
              <a:t>Gabriel García Márquez: Pendiente </a:t>
            </a:r>
          </a:p>
          <a:p>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534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816061-9083-B688-7183-C3A43209F49D}"/>
              </a:ext>
            </a:extLst>
          </p:cNvPr>
          <p:cNvSpPr>
            <a:spLocks noGrp="1"/>
          </p:cNvSpPr>
          <p:nvPr>
            <p:ph idx="1"/>
          </p:nvPr>
        </p:nvSpPr>
        <p:spPr/>
        <p:txBody>
          <a:bodyPr>
            <a:normAutofit fontScale="85000" lnSpcReduction="10000"/>
          </a:bodyPr>
          <a:lstStyle/>
          <a:p>
            <a:pPr marL="0" lvl="0" indent="0">
              <a:lnSpc>
                <a:spcPct val="115000"/>
              </a:lnSpc>
              <a:buNone/>
            </a:pPr>
            <a:r>
              <a:rPr lang="es-ES" sz="1800" dirty="0">
                <a:effectLst/>
                <a:latin typeface="Arial" panose="020B0604020202020204" pitchFamily="34" charset="0"/>
                <a:ea typeface="Calibri" panose="020F0502020204030204" pitchFamily="34" charset="0"/>
                <a:cs typeface="Times New Roman" panose="02020603050405020304" pitchFamily="18" charset="0"/>
              </a:rPr>
              <a:t>La Subdirección de Asuntos Comunales facilitan a las comunidades organizadas planear, ejecutar, controlar y sostener obras de interés comunitario en las localidades a través de la Juntas de Acción Comunal.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es-ES" sz="1800" dirty="0">
                <a:effectLst/>
                <a:latin typeface="Arial" panose="020B0604020202020204" pitchFamily="34" charset="0"/>
                <a:ea typeface="Calibri" panose="020F0502020204030204" pitchFamily="34" charset="0"/>
                <a:cs typeface="Times New Roman" panose="02020603050405020304" pitchFamily="18" charset="0"/>
              </a:rPr>
              <a:t>Seleccione tres (3) temáticas que considere deben incluirse en la Audiencia Pública de Rendición de Cuentas: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Trámites de organizaciones comunales.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Modificación a la normatividad comunal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Procesos electorales de las Juntas de Acción Comunal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Fortalecimiento a organizaciones comunales de primer, segundo y tercer grado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Inspección, vigilancia y Control – IVC.</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Política Pública de Acción Comunal para el desarrollo de la comunidad 2023-2034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678180">
              <a:lnSpc>
                <a:spcPct val="115000"/>
              </a:lnSpc>
              <a:spcAft>
                <a:spcPts val="10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Título 1">
            <a:extLst>
              <a:ext uri="{FF2B5EF4-FFF2-40B4-BE49-F238E27FC236}">
                <a16:creationId xmlns:a16="http://schemas.microsoft.com/office/drawing/2014/main" id="{491C89D5-DDD5-1DA1-D454-55271325B5F5}"/>
              </a:ext>
            </a:extLst>
          </p:cNvPr>
          <p:cNvSpPr txBox="1">
            <a:spLocks/>
          </p:cNvSpPr>
          <p:nvPr/>
        </p:nvSpPr>
        <p:spPr>
          <a:xfrm>
            <a:off x="838200" y="554695"/>
            <a:ext cx="10515600" cy="74999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Consulta Ciudadana a través de la plataforma </a:t>
            </a:r>
            <a:br>
              <a:rPr lang="es-ES" b="1" dirty="0"/>
            </a:br>
            <a:r>
              <a:rPr lang="es-ES" b="1" dirty="0"/>
              <a:t>Bogotá Abierta </a:t>
            </a:r>
          </a:p>
        </p:txBody>
      </p:sp>
    </p:spTree>
    <p:extLst>
      <p:ext uri="{BB962C8B-B14F-4D97-AF65-F5344CB8AC3E}">
        <p14:creationId xmlns:p14="http://schemas.microsoft.com/office/powerpoint/2010/main" val="3456350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1437A0-C68E-B81A-85F5-EA48AF68DBBD}"/>
              </a:ext>
            </a:extLst>
          </p:cNvPr>
          <p:cNvSpPr>
            <a:spLocks noGrp="1"/>
          </p:cNvSpPr>
          <p:nvPr>
            <p:ph idx="1"/>
          </p:nvPr>
        </p:nvSpPr>
        <p:spPr>
          <a:xfrm>
            <a:off x="838200" y="1825625"/>
            <a:ext cx="10268415" cy="4351338"/>
          </a:xfrm>
        </p:spPr>
        <p:txBody>
          <a:bodyPr>
            <a:normAutofit fontScale="85000" lnSpcReduction="20000"/>
          </a:bodyPr>
          <a:lstStyle/>
          <a:p>
            <a:pPr marL="449580" indent="0">
              <a:lnSpc>
                <a:spcPct val="115000"/>
              </a:lnSpc>
              <a:buNone/>
            </a:pPr>
            <a:r>
              <a:rPr lang="es-ES" sz="1800" dirty="0">
                <a:effectLst/>
                <a:latin typeface="Arial" panose="020B0604020202020204" pitchFamily="34" charset="0"/>
                <a:ea typeface="Calibri" panose="020F0502020204030204" pitchFamily="34" charset="0"/>
                <a:cs typeface="Times New Roman" panose="02020603050405020304" pitchFamily="18" charset="0"/>
              </a:rPr>
              <a:t>La Subdirección de Promoción de la Participación formula políticas públicas, estrategias y acciones encaminadas a la promoción de procesos de participación ciudadana, desarrollo social y conservación del espacio público.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es-ES" sz="1800" dirty="0">
                <a:effectLst/>
                <a:latin typeface="Arial" panose="020B0604020202020204" pitchFamily="34" charset="0"/>
                <a:ea typeface="Calibri" panose="020F0502020204030204" pitchFamily="34" charset="0"/>
                <a:cs typeface="Times New Roman" panose="02020603050405020304" pitchFamily="18" charset="0"/>
              </a:rPr>
              <a:t>Seleccione tres (3) temáticas que considere deben incluirse en la Audiencia Pública de Rendición de Cuentas: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Obras con saldo pedagógico.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Procesos de formación en capacidades democráticas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Presupuestos participativos.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Gestión del conocimiento y estrategias innovadoras de promoción de la participación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ParticiLab</a:t>
            </a:r>
            <a:r>
              <a:rPr lang="es-ES" sz="18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Pactos y mediación de conflictos.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s-ES" sz="1800" dirty="0">
                <a:effectLst/>
                <a:latin typeface="Arial" panose="020B0604020202020204" pitchFamily="34" charset="0"/>
                <a:ea typeface="Calibri" panose="020F0502020204030204" pitchFamily="34" charset="0"/>
                <a:cs typeface="Times New Roman" panose="02020603050405020304" pitchFamily="18" charset="0"/>
              </a:rPr>
              <a:t>Acciones de fortalecimiento a instancias formales y no formales de participación.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15000"/>
              </a:lnSpc>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s-ES" sz="1800" dirty="0">
                <a:effectLst/>
                <a:latin typeface="Arial" panose="020B0604020202020204" pitchFamily="34" charset="0"/>
                <a:ea typeface="Calibri" panose="020F0502020204030204" pitchFamily="34" charset="0"/>
                <a:cs typeface="Times New Roman" panose="02020603050405020304" pitchFamily="18" charset="0"/>
              </a:rPr>
              <a:t>¿Qué otro aspecto o tema le gustaría que se tratara en la Audiencia Pública de Rendición de Cuentas del IDPAC vigencia 2022?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Título 1">
            <a:extLst>
              <a:ext uri="{FF2B5EF4-FFF2-40B4-BE49-F238E27FC236}">
                <a16:creationId xmlns:a16="http://schemas.microsoft.com/office/drawing/2014/main" id="{61BD5D68-CB01-6793-F1CD-7E7B6E7C4C0B}"/>
              </a:ext>
            </a:extLst>
          </p:cNvPr>
          <p:cNvSpPr txBox="1">
            <a:spLocks/>
          </p:cNvSpPr>
          <p:nvPr/>
        </p:nvSpPr>
        <p:spPr>
          <a:xfrm>
            <a:off x="715536" y="956139"/>
            <a:ext cx="10515600" cy="74999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Consulta Ciudadana a través de la plataforma </a:t>
            </a:r>
            <a:br>
              <a:rPr lang="es-ES" b="1" dirty="0"/>
            </a:br>
            <a:r>
              <a:rPr lang="es-ES" b="1" dirty="0"/>
              <a:t>Bogotá Abierta </a:t>
            </a:r>
          </a:p>
        </p:txBody>
      </p:sp>
    </p:spTree>
    <p:extLst>
      <p:ext uri="{BB962C8B-B14F-4D97-AF65-F5344CB8AC3E}">
        <p14:creationId xmlns:p14="http://schemas.microsoft.com/office/powerpoint/2010/main" val="249229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Arial" panose="020B0604020202020204" pitchFamily="34" charset="0"/>
                <a:cs typeface="Arial" panose="020B0604020202020204" pitchFamily="34" charset="0"/>
              </a:rPr>
              <a:t>Auditorio IDRD – Salón Presidente</a:t>
            </a:r>
            <a:endParaRPr lang="es-CO" b="1"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78" t="13235" r="24466" b="8149"/>
          <a:stretch/>
        </p:blipFill>
        <p:spPr bwMode="auto">
          <a:xfrm>
            <a:off x="2146300" y="1447801"/>
            <a:ext cx="5600700" cy="50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25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Arial" panose="020B0604020202020204" pitchFamily="34" charset="0"/>
                <a:cs typeface="Arial" panose="020B0604020202020204" pitchFamily="34" charset="0"/>
              </a:rPr>
              <a:t>Biblioteca Virgilio Barco</a:t>
            </a:r>
            <a:endParaRPr lang="es-CO" b="1"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3" t="20618" r="24256" b="8236"/>
          <a:stretch/>
        </p:blipFill>
        <p:spPr bwMode="auto">
          <a:xfrm>
            <a:off x="2057400" y="1752598"/>
            <a:ext cx="7569200" cy="398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74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Arial" panose="020B0604020202020204" pitchFamily="34" charset="0"/>
                <a:cs typeface="Arial" panose="020B0604020202020204" pitchFamily="34" charset="0"/>
              </a:rPr>
              <a:t>Universidad Jorge Tadeo Lozano: auditorio o para 100 </a:t>
            </a:r>
            <a:r>
              <a:rPr lang="es-MX" b="1" dirty="0" err="1">
                <a:latin typeface="Arial" panose="020B0604020202020204" pitchFamily="34" charset="0"/>
                <a:cs typeface="Arial" panose="020B0604020202020204" pitchFamily="34" charset="0"/>
              </a:rPr>
              <a:t>pax</a:t>
            </a:r>
            <a:endParaRPr lang="es-CO" b="1"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39" t="13427" r="15031" b="6493"/>
          <a:stretch/>
        </p:blipFill>
        <p:spPr bwMode="auto">
          <a:xfrm>
            <a:off x="1866900" y="1955799"/>
            <a:ext cx="8140700" cy="382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74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Arial" panose="020B0604020202020204" pitchFamily="34" charset="0"/>
                <a:cs typeface="Arial" panose="020B0604020202020204" pitchFamily="34" charset="0"/>
              </a:rPr>
              <a:t>Cámara de Comercio de Bogotá: sede Salitre</a:t>
            </a:r>
            <a:endParaRPr lang="es-CO" b="1" dirty="0">
              <a:latin typeface="Arial" panose="020B0604020202020204" pitchFamily="34" charset="0"/>
              <a:cs typeface="Arial" panose="020B0604020202020204" pitchFamily="34" charset="0"/>
            </a:endParaRPr>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332" t="20193" r="32933" b="30933"/>
          <a:stretch/>
        </p:blipFill>
        <p:spPr bwMode="auto">
          <a:xfrm>
            <a:off x="2070100" y="1752601"/>
            <a:ext cx="7973570" cy="394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49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937"/>
            <a:ext cx="10515600" cy="1325563"/>
          </a:xfrm>
        </p:spPr>
        <p:txBody>
          <a:bodyPr/>
          <a:lstStyle/>
          <a:p>
            <a:r>
              <a:rPr lang="es-MX" b="1" dirty="0">
                <a:latin typeface="Arial" panose="020B0604020202020204" pitchFamily="34" charset="0"/>
                <a:cs typeface="Arial" panose="020B0604020202020204" pitchFamily="34" charset="0"/>
              </a:rPr>
              <a:t>Línea gráfica opción 1</a:t>
            </a:r>
            <a:endParaRPr lang="es-CO"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85" t="15625" r="9463" b="5730"/>
          <a:stretch/>
        </p:blipFill>
        <p:spPr bwMode="auto">
          <a:xfrm>
            <a:off x="2032000" y="1333501"/>
            <a:ext cx="7708900" cy="433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3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26" t="14664" r="9528" b="6013"/>
          <a:stretch/>
        </p:blipFill>
        <p:spPr bwMode="auto">
          <a:xfrm>
            <a:off x="2104285" y="635000"/>
            <a:ext cx="7827115" cy="527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72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83" t="14674" r="9170" b="6131"/>
          <a:stretch/>
        </p:blipFill>
        <p:spPr bwMode="auto">
          <a:xfrm>
            <a:off x="2298700" y="562570"/>
            <a:ext cx="7366000" cy="527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3946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IDPAC" id="{8F3ACC59-2790-4D43-BCCB-892DC7841F08}" vid="{0BADFA47-2DB5-6440-964A-D54B7F0766E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1799</TotalTime>
  <Words>907</Words>
  <Application>Microsoft Macintosh PowerPoint</Application>
  <PresentationFormat>Panorámica</PresentationFormat>
  <Paragraphs>93</Paragraphs>
  <Slides>21</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Presentación de PowerPoint</vt:lpstr>
      <vt:lpstr>AUDIENCIA PÚBLICA DE RDC 2023</vt:lpstr>
      <vt:lpstr>Auditorio IDRD – Salón Presidente</vt:lpstr>
      <vt:lpstr>Biblioteca Virgilio Barco</vt:lpstr>
      <vt:lpstr>Universidad Jorge Tadeo Lozano: auditorio o para 100 pax</vt:lpstr>
      <vt:lpstr>Cámara de Comercio de Bogotá: sede Salitre</vt:lpstr>
      <vt:lpstr>Línea gráfica opción 1</vt:lpstr>
      <vt:lpstr>Presentación de PowerPoint</vt:lpstr>
      <vt:lpstr>Presentación de PowerPoint</vt:lpstr>
      <vt:lpstr>Línea gráfica opción 2</vt:lpstr>
      <vt:lpstr>Presentación de PowerPoint</vt:lpstr>
      <vt:lpstr>Presentación de PowerPoint</vt:lpstr>
      <vt:lpstr>Línea gráfica opción 3 </vt:lpstr>
      <vt:lpstr>INSTRUMENTOS DE CONSULTA  QUE SE APLICARÁN</vt:lpstr>
      <vt:lpstr>INVITACIONES RESPONSABLE:  OAP</vt:lpstr>
      <vt:lpstr>ESTRATEGIA DE COMUNICACIONES RDC 2023</vt:lpstr>
      <vt:lpstr>ACCIONES DE COMUNICACIÓN </vt:lpstr>
      <vt:lpstr>AGENDA PROPUESTA </vt:lpstr>
      <vt:lpstr>Consulta Ciudadana a través de la plataforma  Bogotá Abierta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Dayanna	Paola Sánchez Martínez</cp:lastModifiedBy>
  <cp:revision>49</cp:revision>
  <dcterms:created xsi:type="dcterms:W3CDTF">2023-01-23T17:01:38Z</dcterms:created>
  <dcterms:modified xsi:type="dcterms:W3CDTF">2024-07-31T12:54:47Z</dcterms:modified>
</cp:coreProperties>
</file>